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0"/>
  </p:notesMasterIdLst>
  <p:handoutMasterIdLst>
    <p:handoutMasterId r:id="rId21"/>
  </p:handoutMasterIdLst>
  <p:sldIdLst>
    <p:sldId id="256" r:id="rId5"/>
    <p:sldId id="257" r:id="rId6"/>
    <p:sldId id="258" r:id="rId7"/>
    <p:sldId id="262" r:id="rId8"/>
    <p:sldId id="272" r:id="rId9"/>
    <p:sldId id="265" r:id="rId10"/>
    <p:sldId id="264" r:id="rId11"/>
    <p:sldId id="270" r:id="rId12"/>
    <p:sldId id="273" r:id="rId13"/>
    <p:sldId id="263" r:id="rId14"/>
    <p:sldId id="259" r:id="rId15"/>
    <p:sldId id="260" r:id="rId16"/>
    <p:sldId id="261" r:id="rId17"/>
    <p:sldId id="266" r:id="rId18"/>
    <p:sldId id="27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6F4AD4-B199-795F-E64B-F7323223C8E4}" v="470" dt="2022-12-04T02:46:34.348"/>
    <p1510:client id="{B9601C5E-7B3D-27CB-DCA8-0203206909C8}" v="84" dt="2022-12-04T02:08:42.1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704" autoAdjust="0"/>
  </p:normalViewPr>
  <p:slideViewPr>
    <p:cSldViewPr snapToGrid="0">
      <p:cViewPr>
        <p:scale>
          <a:sx n="100" d="100"/>
          <a:sy n="100" d="100"/>
        </p:scale>
        <p:origin x="-77" y="-55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12/3/2022</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svg>
</file>

<file path=ppt/media/image20.jpeg>
</file>

<file path=ppt/media/image21.jpeg>
</file>

<file path=ppt/media/image22.jpeg>
</file>

<file path=ppt/media/image23.png>
</file>

<file path=ppt/media/image24.svg>
</file>

<file path=ppt/media/image25.jpeg>
</file>

<file path=ppt/media/image26.png>
</file>

<file path=ppt/media/image3.png>
</file>

<file path=ppt/media/image4.svg>
</file>

<file path=ppt/media/image5.png>
</file>

<file path=ppt/media/image6.svg>
</file>

<file path=ppt/media/image7.png>
</file>

<file path=ppt/media/image8.sv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12/3/2022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Graphic 7">
            <a:extLst>
              <a:ext uri="{FF2B5EF4-FFF2-40B4-BE49-F238E27FC236}">
                <a16:creationId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7AAB93-862D-455E-9E73-3D0DAEFDEDB4}"/>
              </a:ext>
              <a:ext uri="{C183D7F6-B498-43B3-948B-1728B52AA6E4}">
                <adec:decorative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a16="http://schemas.microsoft.com/office/drawing/2014/main" id="{B0DFD584-E5CF-41EF-B51E-679CE22DDF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32" name="Picture Placeholder 10">
            <a:extLst>
              <a:ext uri="{FF2B5EF4-FFF2-40B4-BE49-F238E27FC236}">
                <a16:creationId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786F69D-D4FA-4075-A7EC-8D31A184F630}"/>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0" name="Straight Connector 9">
              <a:extLst>
                <a:ext uri="{FF2B5EF4-FFF2-40B4-BE49-F238E27FC236}">
                  <a16:creationId xmlns:a16="http://schemas.microsoft.com/office/drawing/2014/main" id="{66988B2D-0240-4256-8268-4B9FF1E72363}"/>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11375"/>
            <a:ext cx="10515600" cy="3744913"/>
          </a:xfrm>
        </p:spPr>
        <p:txBody>
          <a:bodyPr/>
          <a:lstStyle/>
          <a:p>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dirty="0"/>
              <a:t>PRESENTATION TITLE</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dirty="0"/>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10" name="Group 9">
            <a:extLst>
              <a:ext uri="{FF2B5EF4-FFF2-40B4-BE49-F238E27FC236}">
                <a16:creationId xmlns:a16="http://schemas.microsoft.com/office/drawing/2014/main" id="{B2368EF4-1233-48C7-8DB5-75844BFCD594}"/>
              </a:ext>
              <a:ext uri="{C183D7F6-B498-43B3-948B-1728B52AA6E4}">
                <adec:decorative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PRESENTATION TITLE</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3FB726A3-DF54-47D2-8C3A-34FD43A19E8E}"/>
              </a:ext>
            </a:extLst>
          </p:cNvPr>
          <p:cNvSpPr>
            <a:spLocks noGrp="1"/>
          </p:cNvSpPr>
          <p:nvPr>
            <p:ph type="ftr" sz="quarter" idx="11"/>
          </p:nvPr>
        </p:nvSpPr>
        <p:spPr>
          <a:xfrm>
            <a:off x="2463800" y="6356350"/>
            <a:ext cx="3479800"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7" name="Group 6">
            <a:extLst>
              <a:ext uri="{FF2B5EF4-FFF2-40B4-BE49-F238E27FC236}">
                <a16:creationId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endParaRPr lang="en-US" dirty="0"/>
          </a:p>
        </p:txBody>
      </p:sp>
    </p:spTree>
    <p:extLst>
      <p:ext uri="{BB962C8B-B14F-4D97-AF65-F5344CB8AC3E}">
        <p14:creationId xmlns:p14="http://schemas.microsoft.com/office/powerpoint/2010/main" val="1485277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744913"/>
          </a:xfrm>
        </p:spPr>
        <p:txBody>
          <a:bodyPr/>
          <a:lstStyle/>
          <a:p>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dirty="0"/>
          </a:p>
        </p:txBody>
      </p:sp>
      <p:cxnSp>
        <p:nvCxnSpPr>
          <p:cNvPr id="9" name="Straight Connector 8">
            <a:extLst>
              <a:ext uri="{FF2B5EF4-FFF2-40B4-BE49-F238E27FC236}">
                <a16:creationId xmlns:a16="http://schemas.microsoft.com/office/drawing/2014/main" id="{BDAC7E4E-FE06-4E90-8107-6B543E5515ED}"/>
              </a:ext>
              <a:ext uri="{C183D7F6-B498-43B3-948B-1728B52AA6E4}">
                <adec:decorative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4" name="Group 3">
            <a:extLst>
              <a:ext uri="{FF2B5EF4-FFF2-40B4-BE49-F238E27FC236}">
                <a16:creationId xmlns:a16="http://schemas.microsoft.com/office/drawing/2014/main" id="{73C911F2-9041-416A-B83C-F23B354E063B}"/>
              </a:ext>
              <a:ext uri="{C183D7F6-B498-43B3-948B-1728B52AA6E4}">
                <adec:decorative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9" r:id="rId4"/>
    <p:sldLayoutId id="2147483661" r:id="rId5"/>
    <p:sldLayoutId id="2147483666" r:id="rId6"/>
    <p:sldLayoutId id="2147483667" r:id="rId7"/>
    <p:sldLayoutId id="2147483654" r:id="rId8"/>
    <p:sldLayoutId id="2147483663" r:id="rId9"/>
    <p:sldLayoutId id="2147483662" r:id="rId10"/>
    <p:sldLayoutId id="2147483668" r:id="rId11"/>
    <p:sldLayoutId id="2147483652" r:id="rId12"/>
    <p:sldLayoutId id="2147483653" r:id="rId13"/>
    <p:sldLayoutId id="2147483660"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5.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hyperlink" Target="https://spectralops.io/blog/top-12-cloud-security-tools/" TargetMode="External"/><Relationship Id="rId2" Type="http://schemas.openxmlformats.org/officeDocument/2006/relationships/hyperlink" Target="https://www.reflectiz.com/blog/ensure-supply-chain-security" TargetMode="External"/><Relationship Id="rId1" Type="http://schemas.openxmlformats.org/officeDocument/2006/relationships/slideLayout" Target="../slideLayouts/slideLayout2.xml"/><Relationship Id="rId5" Type="http://schemas.openxmlformats.org/officeDocument/2006/relationships/hyperlink" Target="https://spectralops.io/blog/top-10-static-application-security-testing-sast-tools-in-2021/" TargetMode="External"/><Relationship Id="rId4" Type="http://schemas.openxmlformats.org/officeDocument/2006/relationships/hyperlink" Target="https://www.reflectiz.com/blog/cyber-security-risk-management-frameworks"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590662" y="4267832"/>
            <a:ext cx="4805996" cy="1297115"/>
          </a:xfrm>
        </p:spPr>
        <p:txBody>
          <a:bodyPr anchor="t">
            <a:normAutofit/>
          </a:bodyPr>
          <a:lstStyle/>
          <a:p>
            <a:r>
              <a:rPr lang="en-US" sz="4000" b="1">
                <a:solidFill>
                  <a:schemeClr val="tx2"/>
                </a:solidFill>
              </a:rPr>
              <a:t>OWASP Top Ten 2022</a:t>
            </a:r>
            <a:endParaRPr lang="en-US" sz="4000">
              <a:solidFill>
                <a:schemeClr val="tx2"/>
              </a:solidFill>
            </a:endParaRPr>
          </a:p>
        </p:txBody>
      </p:sp>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6590966" y="3428999"/>
            <a:ext cx="4805691" cy="838831"/>
          </a:xfrm>
        </p:spPr>
        <p:txBody>
          <a:bodyPr vert="horz" lIns="91440" tIns="45720" rIns="91440" bIns="45720" rtlCol="0" anchor="b">
            <a:normAutofit/>
          </a:bodyPr>
          <a:lstStyle/>
          <a:p>
            <a:r>
              <a:rPr lang="en-US" sz="2000">
                <a:solidFill>
                  <a:schemeClr val="tx2"/>
                </a:solidFill>
              </a:rPr>
              <a:t>Anish Bhattarai</a:t>
            </a:r>
          </a:p>
        </p:txBody>
      </p:sp>
      <p:pic>
        <p:nvPicPr>
          <p:cNvPr id="4" name="Picture 4">
            <a:extLst>
              <a:ext uri="{FF2B5EF4-FFF2-40B4-BE49-F238E27FC236}">
                <a16:creationId xmlns:a16="http://schemas.microsoft.com/office/drawing/2014/main" id="{5F8C4A65-A1B9-CADC-B6AC-AE7F0802FFB9}"/>
              </a:ext>
            </a:extLst>
          </p:cNvPr>
          <p:cNvPicPr>
            <a:picLocks noChangeAspect="1"/>
          </p:cNvPicPr>
          <p:nvPr/>
        </p:nvPicPr>
        <p:blipFill>
          <a:blip r:embed="rId2"/>
          <a:stretch>
            <a:fillRect/>
          </a:stretch>
        </p:blipFill>
        <p:spPr>
          <a:xfrm>
            <a:off x="340470" y="3166569"/>
            <a:ext cx="4141760" cy="1439261"/>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3" name="Group 12">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4" name="Freeform: Shape 13">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fingerprint in black and white">
            <a:extLst>
              <a:ext uri="{FF2B5EF4-FFF2-40B4-BE49-F238E27FC236}">
                <a16:creationId xmlns:a16="http://schemas.microsoft.com/office/drawing/2014/main" id="{2818AC43-7B0C-D0EF-C81B-97F477F8B955}"/>
              </a:ext>
            </a:extLst>
          </p:cNvPr>
          <p:cNvPicPr>
            <a:picLocks noChangeAspect="1"/>
          </p:cNvPicPr>
          <p:nvPr/>
        </p:nvPicPr>
        <p:blipFill rotWithShape="1">
          <a:blip r:embed="rId2"/>
          <a:srcRect t="6652" r="23298" b="2439"/>
          <a:stretch/>
        </p:blipFill>
        <p:spPr>
          <a:xfrm>
            <a:off x="3523488" y="10"/>
            <a:ext cx="8668512" cy="6857990"/>
          </a:xfrm>
          <a:prstGeom prst="rect">
            <a:avLst/>
          </a:prstGeom>
        </p:spPr>
      </p:pic>
      <p:sp>
        <p:nvSpPr>
          <p:cNvPr id="19" name="Rectangle 2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2DD0E59-4C68-4F87-9821-23C69713D980}"/>
              </a:ext>
            </a:extLst>
          </p:cNvPr>
          <p:cNvSpPr>
            <a:spLocks noGrp="1"/>
          </p:cNvSpPr>
          <p:nvPr>
            <p:ph type="title"/>
          </p:nvPr>
        </p:nvSpPr>
        <p:spPr>
          <a:xfrm>
            <a:off x="54647" y="59325"/>
            <a:ext cx="11248248" cy="1680134"/>
          </a:xfrm>
        </p:spPr>
        <p:txBody>
          <a:bodyPr vert="horz" lIns="91440" tIns="45720" rIns="91440" bIns="45720" rtlCol="0" anchor="b">
            <a:normAutofit/>
          </a:bodyPr>
          <a:lstStyle/>
          <a:p>
            <a:pPr algn="l"/>
            <a:r>
              <a:rPr lang="en-US" sz="3400" b="1"/>
              <a:t>7. Identification and Authentication Failures</a:t>
            </a:r>
            <a:endParaRPr lang="en-US" sz="3400"/>
          </a:p>
          <a:p>
            <a:pPr algn="l"/>
            <a:endParaRPr lang="en-US" sz="3400"/>
          </a:p>
        </p:txBody>
      </p:sp>
      <p:sp>
        <p:nvSpPr>
          <p:cNvPr id="21" name="Rectangle 2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5" name="TextBox 324">
            <a:extLst>
              <a:ext uri="{FF2B5EF4-FFF2-40B4-BE49-F238E27FC236}">
                <a16:creationId xmlns:a16="http://schemas.microsoft.com/office/drawing/2014/main" id="{D776B13B-8C4A-6156-CC92-E2FEE35EFD4B}"/>
              </a:ext>
            </a:extLst>
          </p:cNvPr>
          <p:cNvSpPr txBox="1"/>
          <p:nvPr/>
        </p:nvSpPr>
        <p:spPr>
          <a:xfrm>
            <a:off x="1025407" y="2022592"/>
            <a:ext cx="5051777"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ea typeface="+mn-lt"/>
                <a:cs typeface="+mn-lt"/>
              </a:rPr>
              <a:t>Failures in authentication and identity management make applications vulnerable to threat actors masquerading as legitimate users</a:t>
            </a:r>
            <a:r>
              <a:rPr lang="en-US" sz="4000" dirty="0">
                <a:ea typeface="+mn-lt"/>
                <a:cs typeface="+mn-lt"/>
              </a:rPr>
              <a:t>.</a:t>
            </a:r>
            <a:endParaRPr lang="en-US" sz="4000"/>
          </a:p>
        </p:txBody>
      </p:sp>
    </p:spTree>
    <p:extLst>
      <p:ext uri="{BB962C8B-B14F-4D97-AF65-F5344CB8AC3E}">
        <p14:creationId xmlns:p14="http://schemas.microsoft.com/office/powerpoint/2010/main" val="405507998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Shape 12">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Rectangle 14">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16">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ectangle 18">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1" name="Freeform: Shape 20">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FA93DB88-62DD-4C41-977F-D59BEF14EE76}"/>
              </a:ext>
            </a:extLst>
          </p:cNvPr>
          <p:cNvSpPr>
            <a:spLocks noGrp="1"/>
          </p:cNvSpPr>
          <p:nvPr>
            <p:ph type="title"/>
          </p:nvPr>
        </p:nvSpPr>
        <p:spPr>
          <a:xfrm>
            <a:off x="-97358" y="11196"/>
            <a:ext cx="12509012" cy="1351090"/>
          </a:xfrm>
          <a:noFill/>
        </p:spPr>
        <p:txBody>
          <a:bodyPr vert="horz" lIns="91440" tIns="45720" rIns="91440" bIns="45720" rtlCol="0" anchor="ctr">
            <a:normAutofit/>
          </a:bodyPr>
          <a:lstStyle/>
          <a:p>
            <a:pPr algn="ctr"/>
            <a:r>
              <a:rPr lang="en-US" sz="3600" b="1" kern="1200">
                <a:solidFill>
                  <a:srgbClr val="080808"/>
                </a:solidFill>
                <a:latin typeface="+mj-lt"/>
                <a:ea typeface="+mj-ea"/>
                <a:cs typeface="+mj-cs"/>
              </a:rPr>
              <a:t>8. Software and Data Integrity Failures</a:t>
            </a:r>
            <a:endParaRPr lang="en-US" sz="3600" kern="1200">
              <a:solidFill>
                <a:srgbClr val="080808"/>
              </a:solidFill>
              <a:latin typeface="+mj-lt"/>
              <a:ea typeface="+mj-ea"/>
              <a:cs typeface="+mj-cs"/>
            </a:endParaRPr>
          </a:p>
          <a:p>
            <a:pPr algn="ctr"/>
            <a:endParaRPr lang="en-US" sz="3600" kern="1200">
              <a:solidFill>
                <a:srgbClr val="080808"/>
              </a:solidFill>
              <a:latin typeface="+mj-lt"/>
              <a:ea typeface="+mj-ea"/>
              <a:cs typeface="+mj-cs"/>
            </a:endParaRPr>
          </a:p>
        </p:txBody>
      </p:sp>
      <p:sp>
        <p:nvSpPr>
          <p:cNvPr id="25" name="Freeform: Shape 24">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TextBox 31">
            <a:extLst>
              <a:ext uri="{FF2B5EF4-FFF2-40B4-BE49-F238E27FC236}">
                <a16:creationId xmlns:a16="http://schemas.microsoft.com/office/drawing/2014/main" id="{D6662B0D-2CAF-727A-2B90-565C9FA808B7}"/>
              </a:ext>
            </a:extLst>
          </p:cNvPr>
          <p:cNvSpPr txBox="1"/>
          <p:nvPr/>
        </p:nvSpPr>
        <p:spPr>
          <a:xfrm>
            <a:off x="2568222" y="743185"/>
            <a:ext cx="7271925"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ea typeface="+mn-lt"/>
                <a:cs typeface="+mn-lt"/>
              </a:rPr>
              <a:t>This is another new risk category in the OWASP Top Ten, and it’s all about </a:t>
            </a:r>
            <a:r>
              <a:rPr lang="en-US" sz="3200" b="1" dirty="0">
                <a:ea typeface="+mn-lt"/>
                <a:cs typeface="+mn-lt"/>
              </a:rPr>
              <a:t>making faulty default assumptions within development pipelines about the integrity of software or data</a:t>
            </a:r>
            <a:r>
              <a:rPr lang="en-US" sz="3200" dirty="0">
                <a:ea typeface="+mn-lt"/>
                <a:cs typeface="+mn-lt"/>
              </a:rPr>
              <a:t>. Since web apps regularly rely on plugins and libraries from external sources, a lack of verification of the integrity of these sources introduces the risk of malicious code, unauthorized access, and compromise.</a:t>
            </a:r>
            <a:endParaRPr lang="en-US" sz="3200"/>
          </a:p>
        </p:txBody>
      </p:sp>
    </p:spTree>
    <p:extLst>
      <p:ext uri="{BB962C8B-B14F-4D97-AF65-F5344CB8AC3E}">
        <p14:creationId xmlns:p14="http://schemas.microsoft.com/office/powerpoint/2010/main" val="3321043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Graphic 22" descr="Lock">
            <a:extLst>
              <a:ext uri="{FF2B5EF4-FFF2-40B4-BE49-F238E27FC236}">
                <a16:creationId xmlns:a16="http://schemas.microsoft.com/office/drawing/2014/main" id="{11888FBB-B05C-B1E8-25F4-B27DE9D2C4D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1675" y="1410905"/>
            <a:ext cx="4032621" cy="4032621"/>
          </a:xfrm>
          <a:prstGeom prst="rect">
            <a:avLst/>
          </a:prstGeom>
        </p:spPr>
      </p:pic>
      <p:sp>
        <p:nvSpPr>
          <p:cNvPr id="40" name="Right Triangle 39">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029" y="623275"/>
            <a:ext cx="6570797"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F8E42FE3-2531-DCC1-D9C7-751EB17B4E3F}"/>
              </a:ext>
            </a:extLst>
          </p:cNvPr>
          <p:cNvSpPr txBox="1"/>
          <p:nvPr/>
        </p:nvSpPr>
        <p:spPr>
          <a:xfrm>
            <a:off x="5465659" y="1188637"/>
            <a:ext cx="5642312" cy="159722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200" b="1" kern="1200">
                <a:solidFill>
                  <a:schemeClr val="tx1"/>
                </a:solidFill>
                <a:latin typeface="+mj-lt"/>
                <a:ea typeface="+mj-ea"/>
                <a:cs typeface="+mj-cs"/>
              </a:rPr>
              <a:t>9. Security Logging and Monitoring Failures</a:t>
            </a:r>
          </a:p>
          <a:p>
            <a:pPr>
              <a:lnSpc>
                <a:spcPct val="90000"/>
              </a:lnSpc>
              <a:spcBef>
                <a:spcPct val="0"/>
              </a:spcBef>
              <a:spcAft>
                <a:spcPts val="600"/>
              </a:spcAft>
            </a:pPr>
            <a:endParaRPr lang="en-US" sz="4200" b="1" kern="1200">
              <a:solidFill>
                <a:schemeClr val="tx1"/>
              </a:solidFill>
              <a:latin typeface="+mj-lt"/>
              <a:ea typeface="+mj-ea"/>
              <a:cs typeface="+mj-cs"/>
            </a:endParaRPr>
          </a:p>
        </p:txBody>
      </p:sp>
      <p:sp>
        <p:nvSpPr>
          <p:cNvPr id="20" name="TextBox 19">
            <a:extLst>
              <a:ext uri="{FF2B5EF4-FFF2-40B4-BE49-F238E27FC236}">
                <a16:creationId xmlns:a16="http://schemas.microsoft.com/office/drawing/2014/main" id="{DA7525D3-D0EC-77AB-8FBD-34DE0307FE72}"/>
              </a:ext>
            </a:extLst>
          </p:cNvPr>
          <p:cNvSpPr txBox="1"/>
          <p:nvPr/>
        </p:nvSpPr>
        <p:spPr>
          <a:xfrm>
            <a:off x="5004698" y="2198648"/>
            <a:ext cx="6185731" cy="250242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indent="-228600" algn="ctr">
              <a:lnSpc>
                <a:spcPct val="90000"/>
              </a:lnSpc>
              <a:spcAft>
                <a:spcPts val="600"/>
              </a:spcAft>
              <a:buFont typeface="Arial" panose="020B0604020202020204" pitchFamily="34" charset="0"/>
              <a:buChar char="•"/>
            </a:pPr>
            <a:r>
              <a:rPr lang="en-US" sz="3200" b="1" dirty="0"/>
              <a:t>Logging and monitoring help to provide security accountability, visibility into events, incident alerting, and forensics</a:t>
            </a:r>
            <a:r>
              <a:rPr lang="en-US" sz="3200" dirty="0"/>
              <a:t>. When there are failures in these capabilities, your company’s ability to detect and respond to application breaches becomes severely compromised.</a:t>
            </a:r>
            <a:endParaRPr lang="en-US"/>
          </a:p>
        </p:txBody>
      </p:sp>
    </p:spTree>
    <p:extLst>
      <p:ext uri="{BB962C8B-B14F-4D97-AF65-F5344CB8AC3E}">
        <p14:creationId xmlns:p14="http://schemas.microsoft.com/office/powerpoint/2010/main" val="1663780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838200" y="698643"/>
            <a:ext cx="5243394" cy="2225532"/>
          </a:xfrm>
        </p:spPr>
        <p:txBody>
          <a:bodyPr vert="horz" lIns="91440" tIns="45720" rIns="91440" bIns="45720" rtlCol="0" anchor="t">
            <a:normAutofit/>
          </a:bodyPr>
          <a:lstStyle/>
          <a:p>
            <a:pPr algn="l"/>
            <a:r>
              <a:rPr lang="en-US" sz="4800" b="1" kern="1200">
                <a:solidFill>
                  <a:schemeClr val="tx1"/>
                </a:solidFill>
                <a:latin typeface="+mj-lt"/>
                <a:ea typeface="+mj-ea"/>
                <a:cs typeface="+mj-cs"/>
              </a:rPr>
              <a:t>10. Server-Side Request Forgery (SSRF) </a:t>
            </a:r>
            <a:endParaRPr lang="en-US" sz="4800" kern="1200">
              <a:solidFill>
                <a:schemeClr val="tx1"/>
              </a:solidFill>
              <a:latin typeface="+mj-lt"/>
              <a:ea typeface="+mj-ea"/>
              <a:cs typeface="+mj-cs"/>
            </a:endParaRPr>
          </a:p>
          <a:p>
            <a:pPr algn="l"/>
            <a:endParaRPr lang="en-US" sz="4800" kern="1200">
              <a:solidFill>
                <a:schemeClr val="tx1"/>
              </a:solidFill>
              <a:latin typeface="+mj-lt"/>
              <a:ea typeface="+mj-ea"/>
              <a:cs typeface="+mj-cs"/>
            </a:endParaRPr>
          </a:p>
        </p:txBody>
      </p:sp>
      <p:cxnSp>
        <p:nvCxnSpPr>
          <p:cNvPr id="38" name="Straight Connector 3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81934"/>
            <a:ext cx="0" cy="6476066"/>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pSp>
        <p:nvGrpSpPr>
          <p:cNvPr id="40" name="Group 39">
            <a:extLst>
              <a:ext uri="{FF2B5EF4-FFF2-40B4-BE49-F238E27FC236}">
                <a16:creationId xmlns:a16="http://schemas.microsoft.com/office/drawing/2014/main" id="{34F88D19-C269-4F98-BE6B-CFB6207D366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10408" y="740316"/>
            <a:ext cx="465458" cy="872153"/>
            <a:chOff x="6110408" y="740316"/>
            <a:chExt cx="465458" cy="872153"/>
          </a:xfrm>
        </p:grpSpPr>
        <p:sp>
          <p:nvSpPr>
            <p:cNvPr id="41"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42"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43"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grpSp>
      <p:pic>
        <p:nvPicPr>
          <p:cNvPr id="25" name="Picture 24">
            <a:extLst>
              <a:ext uri="{FF2B5EF4-FFF2-40B4-BE49-F238E27FC236}">
                <a16:creationId xmlns:a16="http://schemas.microsoft.com/office/drawing/2014/main" id="{AAD7F26A-FF93-E87D-E069-2DEF7C288BA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838200" y="3025836"/>
            <a:ext cx="5243391" cy="2949406"/>
          </a:xfrm>
          <a:prstGeom prst="rect">
            <a:avLst/>
          </a:prstGeom>
        </p:spPr>
      </p:pic>
      <p:sp>
        <p:nvSpPr>
          <p:cNvPr id="23" name="TextBox 22">
            <a:extLst>
              <a:ext uri="{FF2B5EF4-FFF2-40B4-BE49-F238E27FC236}">
                <a16:creationId xmlns:a16="http://schemas.microsoft.com/office/drawing/2014/main" id="{79C76ED9-3184-928D-8232-FA7A2232C932}"/>
              </a:ext>
            </a:extLst>
          </p:cNvPr>
          <p:cNvSpPr txBox="1"/>
          <p:nvPr/>
        </p:nvSpPr>
        <p:spPr>
          <a:xfrm>
            <a:off x="6786894" y="879355"/>
            <a:ext cx="4566906" cy="5713421"/>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Autofit/>
          </a:bodyPr>
          <a:lstStyle/>
          <a:p>
            <a:pPr indent="-228600">
              <a:lnSpc>
                <a:spcPct val="90000"/>
              </a:lnSpc>
              <a:spcAft>
                <a:spcPts val="600"/>
              </a:spcAft>
              <a:buFont typeface="Arial" panose="020B0604020202020204" pitchFamily="34" charset="0"/>
              <a:buChar char="•"/>
            </a:pPr>
            <a:r>
              <a:rPr lang="en-US" sz="2800" dirty="0"/>
              <a:t>SSRF flaws occur whenever a web application is fetching a remote resource without validating the user-supplied URL. It allows an attacker to coerce the application to send a crafted request to an unexpected destination, even when protected by a firewall, VPN, or another type of network access control list (ACL).</a:t>
            </a:r>
          </a:p>
        </p:txBody>
      </p:sp>
    </p:spTree>
    <p:extLst>
      <p:ext uri="{BB962C8B-B14F-4D97-AF65-F5344CB8AC3E}">
        <p14:creationId xmlns:p14="http://schemas.microsoft.com/office/powerpoint/2010/main" val="1429429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3A25D70-4A55-4F72-B9C5-A69CDBF4DB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4957100-6D8B-4161-9F2F-C0A949EC84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5" name="Rectangle 14">
            <a:extLst>
              <a:ext uri="{FF2B5EF4-FFF2-40B4-BE49-F238E27FC236}">
                <a16:creationId xmlns:a16="http://schemas.microsoft.com/office/drawing/2014/main" id="{0BD8B065-EE51-4AE2-A94C-86249998FD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18FC28-E0BD-4387-B8BE-9965D1A57FF1}"/>
              </a:ext>
            </a:extLst>
          </p:cNvPr>
          <p:cNvSpPr>
            <a:spLocks noGrp="1"/>
          </p:cNvSpPr>
          <p:nvPr>
            <p:ph type="title"/>
          </p:nvPr>
        </p:nvSpPr>
        <p:spPr>
          <a:xfrm>
            <a:off x="3230676" y="151485"/>
            <a:ext cx="5495767" cy="948584"/>
          </a:xfrm>
        </p:spPr>
        <p:txBody>
          <a:bodyPr vert="horz" lIns="91440" tIns="45720" rIns="91440" bIns="45720" rtlCol="0" anchor="b">
            <a:normAutofit/>
          </a:bodyPr>
          <a:lstStyle/>
          <a:p>
            <a:pPr algn="ctr"/>
            <a:r>
              <a:rPr lang="en-US" sz="5200" kern="1200">
                <a:solidFill>
                  <a:schemeClr val="tx2"/>
                </a:solidFill>
                <a:latin typeface="+mj-lt"/>
                <a:ea typeface="+mj-ea"/>
                <a:cs typeface="+mj-cs"/>
              </a:rPr>
              <a:t>SUMMARY</a:t>
            </a:r>
          </a:p>
        </p:txBody>
      </p:sp>
      <p:sp>
        <p:nvSpPr>
          <p:cNvPr id="3" name="Text Placeholder 2">
            <a:extLst>
              <a:ext uri="{FF2B5EF4-FFF2-40B4-BE49-F238E27FC236}">
                <a16:creationId xmlns:a16="http://schemas.microsoft.com/office/drawing/2014/main" id="{FED19BCA-B61F-4EA6-A1FB-CCA3BD8506FB}"/>
              </a:ext>
            </a:extLst>
          </p:cNvPr>
          <p:cNvSpPr>
            <a:spLocks noGrp="1"/>
          </p:cNvSpPr>
          <p:nvPr>
            <p:ph type="body" idx="1"/>
          </p:nvPr>
        </p:nvSpPr>
        <p:spPr>
          <a:xfrm>
            <a:off x="3192420" y="1716966"/>
            <a:ext cx="5769833" cy="3523116"/>
          </a:xfrm>
        </p:spPr>
        <p:txBody>
          <a:bodyPr vert="horz" lIns="91440" tIns="45720" rIns="91440" bIns="45720" rtlCol="0" anchor="t">
            <a:noAutofit/>
          </a:bodyPr>
          <a:lstStyle/>
          <a:p>
            <a:pPr algn="ctr">
              <a:lnSpc>
                <a:spcPct val="90000"/>
              </a:lnSpc>
            </a:pPr>
            <a:r>
              <a:rPr lang="en-US" sz="7200" b="1" kern="1200" dirty="0">
                <a:latin typeface="+mn-lt"/>
                <a:ea typeface="+mn-ea"/>
                <a:cs typeface="+mn-cs"/>
              </a:rPr>
              <a:t>1.Code</a:t>
            </a:r>
            <a:endParaRPr lang="en-US" sz="7200" b="1" kern="1200" dirty="0">
              <a:latin typeface="+mn-lt"/>
            </a:endParaRPr>
          </a:p>
          <a:p>
            <a:pPr algn="ctr">
              <a:lnSpc>
                <a:spcPct val="90000"/>
              </a:lnSpc>
            </a:pPr>
            <a:r>
              <a:rPr lang="en-US" sz="7200" b="1" kern="1200" dirty="0">
                <a:latin typeface="+mn-lt"/>
                <a:ea typeface="+mn-ea"/>
                <a:cs typeface="+mn-cs"/>
              </a:rPr>
              <a:t>2.Code</a:t>
            </a:r>
            <a:endParaRPr lang="en-US" sz="7200" b="1" kern="1200" dirty="0">
              <a:latin typeface="+mn-lt"/>
            </a:endParaRPr>
          </a:p>
          <a:p>
            <a:pPr algn="ctr">
              <a:lnSpc>
                <a:spcPct val="90000"/>
              </a:lnSpc>
            </a:pPr>
            <a:r>
              <a:rPr lang="en-US" sz="7200" b="1" kern="1200" dirty="0">
                <a:latin typeface="+mn-lt"/>
                <a:ea typeface="+mn-ea"/>
                <a:cs typeface="+mn-cs"/>
              </a:rPr>
              <a:t>3.Code</a:t>
            </a:r>
            <a:endParaRPr lang="en-US" sz="7200" b="1" kern="1200" dirty="0">
              <a:latin typeface="+mn-lt"/>
            </a:endParaRPr>
          </a:p>
        </p:txBody>
      </p:sp>
      <p:grpSp>
        <p:nvGrpSpPr>
          <p:cNvPr id="17" name="Group 16">
            <a:extLst>
              <a:ext uri="{FF2B5EF4-FFF2-40B4-BE49-F238E27FC236}">
                <a16:creationId xmlns:a16="http://schemas.microsoft.com/office/drawing/2014/main" id="{18999293-B054-4B57-A26F-D04C2BB113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43336"/>
            <a:ext cx="5163047" cy="2657478"/>
            <a:chOff x="6867015" y="-1"/>
            <a:chExt cx="5324985" cy="3251912"/>
          </a:xfrm>
          <a:solidFill>
            <a:schemeClr val="bg1">
              <a:alpha val="30000"/>
            </a:schemeClr>
          </a:solidFill>
        </p:grpSpPr>
        <p:sp>
          <p:nvSpPr>
            <p:cNvPr id="18" name="Freeform: Shape 17">
              <a:extLst>
                <a:ext uri="{FF2B5EF4-FFF2-40B4-BE49-F238E27FC236}">
                  <a16:creationId xmlns:a16="http://schemas.microsoft.com/office/drawing/2014/main" id="{5E505D8A-F41A-450D-A648-E77DF6B8D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E2BD6DCE-6A81-4F34-9958-67B578EA16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5C462BE8-CD72-48CF-8A7B-C716D2B99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1C2CDB70-40F1-4D00-8F17-A532E732E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761945C4-D997-42F3-B59A-984CF00667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24" name="Freeform: Shape 23">
              <a:extLst>
                <a:ext uri="{FF2B5EF4-FFF2-40B4-BE49-F238E27FC236}">
                  <a16:creationId xmlns:a16="http://schemas.microsoft.com/office/drawing/2014/main" id="{4651FE4A-9487-43BE-A388-134535743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F44B0EF3-9992-4B95-8A43-6206B3FC3F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041B1C1F-C2FE-4C47-9D74-ADB9B53F4B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7" name="Freeform: Shape 26">
              <a:extLst>
                <a:ext uri="{FF2B5EF4-FFF2-40B4-BE49-F238E27FC236}">
                  <a16:creationId xmlns:a16="http://schemas.microsoft.com/office/drawing/2014/main" id="{1048177B-A49E-4E24-9007-07A0EDD6A2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7428616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BDAC5B6-20CE-447F-8BA1-F2274AC7A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D1D22B31-BF8F-446B-9009-8A251FB177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3094406 w 12192000"/>
              <a:gd name="connsiteY0" fmla="*/ 283966 h 6858000"/>
              <a:gd name="connsiteX1" fmla="*/ 3038833 w 12192000"/>
              <a:gd name="connsiteY1" fmla="*/ 309661 h 6858000"/>
              <a:gd name="connsiteX2" fmla="*/ 3348384 w 12192000"/>
              <a:gd name="connsiteY2" fmla="*/ 406000 h 6858000"/>
              <a:gd name="connsiteX3" fmla="*/ 2864309 w 12192000"/>
              <a:gd name="connsiteY3" fmla="*/ 355295 h 6858000"/>
              <a:gd name="connsiteX4" fmla="*/ 2856039 w 12192000"/>
              <a:gd name="connsiteY4" fmla="*/ 388058 h 6858000"/>
              <a:gd name="connsiteX5" fmla="*/ 3405794 w 12192000"/>
              <a:gd name="connsiteY5" fmla="*/ 512089 h 6858000"/>
              <a:gd name="connsiteX6" fmla="*/ 3356651 w 12192000"/>
              <a:gd name="connsiteY6" fmla="*/ 531204 h 6858000"/>
              <a:gd name="connsiteX7" fmla="*/ 3064552 w 12192000"/>
              <a:gd name="connsiteY7" fmla="*/ 483228 h 6858000"/>
              <a:gd name="connsiteX8" fmla="*/ 3005765 w 12192000"/>
              <a:gd name="connsiteY8" fmla="*/ 495708 h 6858000"/>
              <a:gd name="connsiteX9" fmla="*/ 3034700 w 12192000"/>
              <a:gd name="connsiteY9" fmla="*/ 553823 h 6858000"/>
              <a:gd name="connsiteX10" fmla="*/ 3161459 w 12192000"/>
              <a:gd name="connsiteY10" fmla="*/ 576445 h 6858000"/>
              <a:gd name="connsiteX11" fmla="*/ 3358949 w 12192000"/>
              <a:gd name="connsiteY11" fmla="*/ 712961 h 6858000"/>
              <a:gd name="connsiteX12" fmla="*/ 3059960 w 12192000"/>
              <a:gd name="connsiteY12" fmla="*/ 696576 h 6858000"/>
              <a:gd name="connsiteX13" fmla="*/ 3007143 w 12192000"/>
              <a:gd name="connsiteY13" fmla="*/ 729732 h 6858000"/>
              <a:gd name="connsiteX14" fmla="*/ 2986935 w 12192000"/>
              <a:gd name="connsiteY14" fmla="*/ 772635 h 6858000"/>
              <a:gd name="connsiteX15" fmla="*/ 2871197 w 12192000"/>
              <a:gd name="connsiteY15" fmla="*/ 808127 h 6858000"/>
              <a:gd name="connsiteX16" fmla="*/ 3053071 w 12192000"/>
              <a:gd name="connsiteY16" fmla="*/ 847913 h 6858000"/>
              <a:gd name="connsiteX17" fmla="*/ 2858796 w 12192000"/>
              <a:gd name="connsiteY17" fmla="*/ 847913 h 6858000"/>
              <a:gd name="connsiteX18" fmla="*/ 2635588 w 12192000"/>
              <a:gd name="connsiteY18" fmla="*/ 820611 h 6858000"/>
              <a:gd name="connsiteX19" fmla="*/ 2397683 w 12192000"/>
              <a:gd name="connsiteY19" fmla="*/ 829190 h 6858000"/>
              <a:gd name="connsiteX20" fmla="*/ 1921874 w 12192000"/>
              <a:gd name="connsiteY20" fmla="*/ 778877 h 6858000"/>
              <a:gd name="connsiteX21" fmla="*/ 1695450 w 12192000"/>
              <a:gd name="connsiteY21" fmla="*/ 782386 h 6858000"/>
              <a:gd name="connsiteX22" fmla="*/ 2954324 w 12192000"/>
              <a:gd name="connsiteY22" fmla="*/ 1120940 h 6858000"/>
              <a:gd name="connsiteX23" fmla="*/ 2890028 w 12192000"/>
              <a:gd name="connsiteY23" fmla="*/ 1195435 h 6858000"/>
              <a:gd name="connsiteX24" fmla="*/ 3153652 w 12192000"/>
              <a:gd name="connsiteY24" fmla="*/ 1276563 h 6858000"/>
              <a:gd name="connsiteX25" fmla="*/ 3218410 w 12192000"/>
              <a:gd name="connsiteY25" fmla="*/ 1356911 h 6858000"/>
              <a:gd name="connsiteX26" fmla="*/ 3137118 w 12192000"/>
              <a:gd name="connsiteY26" fmla="*/ 1349891 h 6858000"/>
              <a:gd name="connsiteX27" fmla="*/ 3067309 w 12192000"/>
              <a:gd name="connsiteY27" fmla="*/ 1365102 h 6858000"/>
              <a:gd name="connsiteX28" fmla="*/ 3096243 w 12192000"/>
              <a:gd name="connsiteY28" fmla="*/ 1467292 h 6858000"/>
              <a:gd name="connsiteX29" fmla="*/ 3468716 w 12192000"/>
              <a:gd name="connsiteY29" fmla="*/ 1599125 h 6858000"/>
              <a:gd name="connsiteX30" fmla="*/ 3502241 w 12192000"/>
              <a:gd name="connsiteY30" fmla="*/ 1642029 h 6858000"/>
              <a:gd name="connsiteX31" fmla="*/ 3457692 w 12192000"/>
              <a:gd name="connsiteY31" fmla="*/ 1672453 h 6858000"/>
              <a:gd name="connsiteX32" fmla="*/ 3337362 w 12192000"/>
              <a:gd name="connsiteY32" fmla="*/ 1688053 h 6858000"/>
              <a:gd name="connsiteX33" fmla="*/ 3505915 w 12192000"/>
              <a:gd name="connsiteY33" fmla="*/ 1834318 h 6858000"/>
              <a:gd name="connsiteX34" fmla="*/ 3567458 w 12192000"/>
              <a:gd name="connsiteY34" fmla="*/ 1874880 h 6858000"/>
              <a:gd name="connsiteX35" fmla="*/ 3672634 w 12192000"/>
              <a:gd name="connsiteY35" fmla="*/ 1937678 h 6858000"/>
              <a:gd name="connsiteX36" fmla="*/ 3674470 w 12192000"/>
              <a:gd name="connsiteY36" fmla="*/ 1956789 h 6858000"/>
              <a:gd name="connsiteX37" fmla="*/ 3531176 w 12192000"/>
              <a:gd name="connsiteY37" fmla="*/ 2024266 h 6858000"/>
              <a:gd name="connsiteX38" fmla="*/ 3272604 w 12192000"/>
              <a:gd name="connsiteY38" fmla="*/ 2005933 h 6858000"/>
              <a:gd name="connsiteX39" fmla="*/ 3654720 w 12192000"/>
              <a:gd name="connsiteY39" fmla="*/ 2106564 h 6858000"/>
              <a:gd name="connsiteX40" fmla="*/ 2417892 w 12192000"/>
              <a:gd name="connsiteY40" fmla="*/ 1866690 h 6858000"/>
              <a:gd name="connsiteX41" fmla="*/ 2496888 w 12192000"/>
              <a:gd name="connsiteY41" fmla="*/ 1929487 h 6858000"/>
              <a:gd name="connsiteX42" fmla="*/ 2929526 w 12192000"/>
              <a:gd name="connsiteY42" fmla="*/ 2094862 h 6858000"/>
              <a:gd name="connsiteX43" fmla="*/ 3052152 w 12192000"/>
              <a:gd name="connsiteY43" fmla="*/ 2198613 h 6858000"/>
              <a:gd name="connsiteX44" fmla="*/ 3180748 w 12192000"/>
              <a:gd name="connsiteY44" fmla="*/ 2255948 h 6858000"/>
              <a:gd name="connsiteX45" fmla="*/ 3361244 w 12192000"/>
              <a:gd name="connsiteY45" fmla="*/ 2254777 h 6858000"/>
              <a:gd name="connsiteX46" fmla="*/ 3489382 w 12192000"/>
              <a:gd name="connsiteY46" fmla="*/ 2342926 h 6858000"/>
              <a:gd name="connsiteX47" fmla="*/ 3355733 w 12192000"/>
              <a:gd name="connsiteY47" fmla="*/ 2361649 h 6858000"/>
              <a:gd name="connsiteX48" fmla="*/ 3199121 w 12192000"/>
              <a:gd name="connsiteY48" fmla="*/ 2347216 h 6858000"/>
              <a:gd name="connsiteX49" fmla="*/ 2861091 w 12192000"/>
              <a:gd name="connsiteY49" fmla="*/ 2351896 h 6858000"/>
              <a:gd name="connsiteX50" fmla="*/ 2667278 w 12192000"/>
              <a:gd name="connsiteY50" fmla="*/ 2369058 h 6858000"/>
              <a:gd name="connsiteX51" fmla="*/ 2221781 w 12192000"/>
              <a:gd name="connsiteY51" fmla="*/ 2339805 h 6858000"/>
              <a:gd name="connsiteX52" fmla="*/ 2247961 w 12192000"/>
              <a:gd name="connsiteY52" fmla="*/ 2414693 h 6858000"/>
              <a:gd name="connsiteX53" fmla="*/ 2231425 w 12192000"/>
              <a:gd name="connsiteY53" fmla="*/ 2479828 h 6858000"/>
              <a:gd name="connsiteX54" fmla="*/ 2224996 w 12192000"/>
              <a:gd name="connsiteY54" fmla="*/ 2621414 h 6858000"/>
              <a:gd name="connsiteX55" fmla="*/ 2229131 w 12192000"/>
              <a:gd name="connsiteY55" fmla="*/ 2644426 h 6858000"/>
              <a:gd name="connsiteX56" fmla="*/ 2129466 w 12192000"/>
              <a:gd name="connsiteY56" fmla="*/ 2659247 h 6858000"/>
              <a:gd name="connsiteX57" fmla="*/ 2723312 w 12192000"/>
              <a:gd name="connsiteY57" fmla="*/ 2953726 h 6858000"/>
              <a:gd name="connsiteX58" fmla="*/ 2326496 w 12192000"/>
              <a:gd name="connsiteY58" fmla="*/ 2878838 h 6858000"/>
              <a:gd name="connsiteX59" fmla="*/ 2272759 w 12192000"/>
              <a:gd name="connsiteY59" fmla="*/ 3002480 h 6858000"/>
              <a:gd name="connsiteX60" fmla="*/ 2459226 w 12192000"/>
              <a:gd name="connsiteY60" fmla="*/ 3112471 h 6858000"/>
              <a:gd name="connsiteX61" fmla="*/ 2528117 w 12192000"/>
              <a:gd name="connsiteY61" fmla="*/ 3330111 h 6858000"/>
              <a:gd name="connsiteX62" fmla="*/ 2494590 w 12192000"/>
              <a:gd name="connsiteY62" fmla="*/ 3529029 h 6858000"/>
              <a:gd name="connsiteX63" fmla="*/ 2414677 w 12192000"/>
              <a:gd name="connsiteY63" fmla="*/ 3592215 h 6858000"/>
              <a:gd name="connsiteX64" fmla="*/ 2298940 w 12192000"/>
              <a:gd name="connsiteY64" fmla="*/ 3705716 h 6858000"/>
              <a:gd name="connsiteX65" fmla="*/ 2227294 w 12192000"/>
              <a:gd name="connsiteY65" fmla="*/ 3775921 h 6858000"/>
              <a:gd name="connsiteX66" fmla="*/ 1978366 w 12192000"/>
              <a:gd name="connsiteY66" fmla="*/ 3748620 h 6858000"/>
              <a:gd name="connsiteX67" fmla="*/ 2310421 w 12192000"/>
              <a:gd name="connsiteY67" fmla="*/ 3926868 h 6858000"/>
              <a:gd name="connsiteX68" fmla="*/ 2041285 w 12192000"/>
              <a:gd name="connsiteY68" fmla="*/ 3904635 h 6858000"/>
              <a:gd name="connsiteX69" fmla="*/ 1953565 w 12192000"/>
              <a:gd name="connsiteY69" fmla="*/ 3917116 h 6858000"/>
              <a:gd name="connsiteX70" fmla="*/ 2003623 w 12192000"/>
              <a:gd name="connsiteY70" fmla="*/ 3974842 h 6858000"/>
              <a:gd name="connsiteX71" fmla="*/ 2201114 w 12192000"/>
              <a:gd name="connsiteY71" fmla="*/ 4072742 h 6858000"/>
              <a:gd name="connsiteX72" fmla="*/ 2608032 w 12192000"/>
              <a:gd name="connsiteY72" fmla="*/ 4337967 h 6858000"/>
              <a:gd name="connsiteX73" fmla="*/ 2213973 w 12192000"/>
              <a:gd name="connsiteY73" fmla="*/ 4216277 h 6858000"/>
              <a:gd name="connsiteX74" fmla="*/ 2629158 w 12192000"/>
              <a:gd name="connsiteY74" fmla="*/ 4488911 h 6858000"/>
              <a:gd name="connsiteX75" fmla="*/ 2721471 w 12192000"/>
              <a:gd name="connsiteY75" fmla="*/ 4579399 h 6858000"/>
              <a:gd name="connsiteX76" fmla="*/ 2907939 w 12192000"/>
              <a:gd name="connsiteY76" fmla="*/ 4804062 h 6858000"/>
              <a:gd name="connsiteX77" fmla="*/ 2898753 w 12192000"/>
              <a:gd name="connsiteY77" fmla="*/ 4829414 h 6858000"/>
              <a:gd name="connsiteX78" fmla="*/ 2683352 w 12192000"/>
              <a:gd name="connsiteY78" fmla="*/ 4793141 h 6858000"/>
              <a:gd name="connsiteX79" fmla="*/ 2962594 w 12192000"/>
              <a:gd name="connsiteY79" fmla="*/ 4981920 h 6858000"/>
              <a:gd name="connsiteX80" fmla="*/ 3251019 w 12192000"/>
              <a:gd name="connsiteY80" fmla="*/ 5127012 h 6858000"/>
              <a:gd name="connsiteX81" fmla="*/ 3046180 w 12192000"/>
              <a:gd name="connsiteY81" fmla="*/ 5104781 h 6858000"/>
              <a:gd name="connsiteX82" fmla="*/ 2764646 w 12192000"/>
              <a:gd name="connsiteY82" fmla="*/ 5021703 h 6858000"/>
              <a:gd name="connsiteX83" fmla="*/ 2666820 w 12192000"/>
              <a:gd name="connsiteY83" fmla="*/ 5052905 h 6858000"/>
              <a:gd name="connsiteX84" fmla="*/ 2933657 w 12192000"/>
              <a:gd name="connsiteY84" fmla="*/ 5190198 h 6858000"/>
              <a:gd name="connsiteX85" fmla="*/ 3086598 w 12192000"/>
              <a:gd name="connsiteY85" fmla="*/ 5253776 h 6858000"/>
              <a:gd name="connsiteX86" fmla="*/ 3147680 w 12192000"/>
              <a:gd name="connsiteY86" fmla="*/ 5302531 h 6858000"/>
              <a:gd name="connsiteX87" fmla="*/ 3322204 w 12192000"/>
              <a:gd name="connsiteY87" fmla="*/ 5476487 h 6858000"/>
              <a:gd name="connsiteX88" fmla="*/ 3834758 w 12192000"/>
              <a:gd name="connsiteY88" fmla="*/ 5666434 h 6858000"/>
              <a:gd name="connsiteX89" fmla="*/ 4314240 w 12192000"/>
              <a:gd name="connsiteY89" fmla="*/ 5902409 h 6858000"/>
              <a:gd name="connsiteX90" fmla="*/ 4688552 w 12192000"/>
              <a:gd name="connsiteY90" fmla="*/ 6049453 h 6858000"/>
              <a:gd name="connsiteX91" fmla="*/ 5634660 w 12192000"/>
              <a:gd name="connsiteY91" fmla="*/ 6238620 h 6858000"/>
              <a:gd name="connsiteX92" fmla="*/ 9222980 w 12192000"/>
              <a:gd name="connsiteY92" fmla="*/ 4955397 h 6858000"/>
              <a:gd name="connsiteX93" fmla="*/ 9268448 w 12192000"/>
              <a:gd name="connsiteY93" fmla="*/ 4917173 h 6858000"/>
              <a:gd name="connsiteX94" fmla="*/ 9442512 w 12192000"/>
              <a:gd name="connsiteY94" fmla="*/ 4773251 h 6858000"/>
              <a:gd name="connsiteX95" fmla="*/ 9590400 w 12192000"/>
              <a:gd name="connsiteY95" fmla="*/ 4643756 h 6858000"/>
              <a:gd name="connsiteX96" fmla="*/ 9513242 w 12192000"/>
              <a:gd name="connsiteY96" fmla="*/ 4600073 h 6858000"/>
              <a:gd name="connsiteX97" fmla="*/ 9617498 w 12192000"/>
              <a:gd name="connsiteY97" fmla="*/ 4476430 h 6858000"/>
              <a:gd name="connsiteX98" fmla="*/ 9949094 w 12192000"/>
              <a:gd name="connsiteY98" fmla="*/ 4095364 h 6858000"/>
              <a:gd name="connsiteX99" fmla="*/ 10094686 w 12192000"/>
              <a:gd name="connsiteY99" fmla="*/ 4011507 h 6858000"/>
              <a:gd name="connsiteX100" fmla="*/ 10271967 w 12192000"/>
              <a:gd name="connsiteY100" fmla="*/ 3800497 h 6858000"/>
              <a:gd name="connsiteX101" fmla="*/ 10297226 w 12192000"/>
              <a:gd name="connsiteY101" fmla="*/ 3751742 h 6858000"/>
              <a:gd name="connsiteX102" fmla="*/ 10260943 w 12192000"/>
              <a:gd name="connsiteY102" fmla="*/ 3689723 h 6858000"/>
              <a:gd name="connsiteX103" fmla="*/ 10233847 w 12192000"/>
              <a:gd name="connsiteY103" fmla="*/ 3627319 h 6858000"/>
              <a:gd name="connsiteX104" fmla="*/ 10269209 w 12192000"/>
              <a:gd name="connsiteY104" fmla="*/ 3608986 h 6858000"/>
              <a:gd name="connsiteX105" fmla="*/ 10496550 w 12192000"/>
              <a:gd name="connsiteY105" fmla="*/ 3577393 h 6858000"/>
              <a:gd name="connsiteX106" fmla="*/ 10364738 w 12192000"/>
              <a:gd name="connsiteY106" fmla="*/ 3458823 h 6858000"/>
              <a:gd name="connsiteX107" fmla="*/ 10132346 w 12192000"/>
              <a:gd name="connsiteY107" fmla="*/ 3282137 h 6858000"/>
              <a:gd name="connsiteX108" fmla="*/ 10026712 w 12192000"/>
              <a:gd name="connsiteY108" fmla="*/ 3156543 h 6858000"/>
              <a:gd name="connsiteX109" fmla="*/ 10014312 w 12192000"/>
              <a:gd name="connsiteY109" fmla="*/ 3044213 h 6858000"/>
              <a:gd name="connsiteX110" fmla="*/ 9806718 w 12192000"/>
              <a:gd name="connsiteY110" fmla="*/ 2977907 h 6858000"/>
              <a:gd name="connsiteX111" fmla="*/ 10001912 w 12192000"/>
              <a:gd name="connsiteY111" fmla="*/ 2740374 h 6858000"/>
              <a:gd name="connsiteX112" fmla="*/ 10021662 w 12192000"/>
              <a:gd name="connsiteY112" fmla="*/ 2691231 h 6858000"/>
              <a:gd name="connsiteX113" fmla="*/ 9904546 w 12192000"/>
              <a:gd name="connsiteY113" fmla="*/ 2515322 h 6858000"/>
              <a:gd name="connsiteX114" fmla="*/ 9885256 w 12192000"/>
              <a:gd name="connsiteY114" fmla="*/ 2487240 h 6858000"/>
              <a:gd name="connsiteX115" fmla="*/ 9842085 w 12192000"/>
              <a:gd name="connsiteY115" fmla="*/ 2431074 h 6858000"/>
              <a:gd name="connsiteX116" fmla="*/ 9718078 w 12192000"/>
              <a:gd name="connsiteY116" fmla="*/ 2417424 h 6858000"/>
              <a:gd name="connsiteX117" fmla="*/ 9782378 w 12192000"/>
              <a:gd name="connsiteY117" fmla="*/ 2377641 h 6858000"/>
              <a:gd name="connsiteX118" fmla="*/ 9907302 w 12192000"/>
              <a:gd name="connsiteY118" fmla="*/ 2243078 h 6858000"/>
              <a:gd name="connsiteX119" fmla="*/ 9824171 w 12192000"/>
              <a:gd name="connsiteY119" fmla="*/ 2114365 h 6858000"/>
              <a:gd name="connsiteX120" fmla="*/ 9818662 w 12192000"/>
              <a:gd name="connsiteY120" fmla="*/ 2043377 h 6858000"/>
              <a:gd name="connsiteX121" fmla="*/ 9958740 w 12192000"/>
              <a:gd name="connsiteY121" fmla="*/ 1952499 h 6858000"/>
              <a:gd name="connsiteX122" fmla="*/ 10064374 w 12192000"/>
              <a:gd name="connsiteY122" fmla="*/ 1916615 h 6858000"/>
              <a:gd name="connsiteX123" fmla="*/ 10113055 w 12192000"/>
              <a:gd name="connsiteY123" fmla="*/ 1865131 h 6858000"/>
              <a:gd name="connsiteX124" fmla="*/ 10055646 w 12192000"/>
              <a:gd name="connsiteY124" fmla="*/ 1822227 h 6858000"/>
              <a:gd name="connsiteX125" fmla="*/ 9800748 w 12192000"/>
              <a:gd name="connsiteY125" fmla="*/ 1720036 h 6858000"/>
              <a:gd name="connsiteX126" fmla="*/ 9938071 w 12192000"/>
              <a:gd name="connsiteY126" fmla="*/ 1634617 h 6858000"/>
              <a:gd name="connsiteX127" fmla="*/ 9220224 w 12192000"/>
              <a:gd name="connsiteY127" fmla="*/ 1231709 h 6858000"/>
              <a:gd name="connsiteX128" fmla="*/ 9133419 w 12192000"/>
              <a:gd name="connsiteY128" fmla="*/ 1170083 h 6858000"/>
              <a:gd name="connsiteX129" fmla="*/ 8672768 w 12192000"/>
              <a:gd name="connsiteY129" fmla="*/ 1020699 h 6858000"/>
              <a:gd name="connsiteX130" fmla="*/ 8198797 w 12192000"/>
              <a:gd name="connsiteY130" fmla="*/ 915000 h 6858000"/>
              <a:gd name="connsiteX131" fmla="*/ 8528095 w 12192000"/>
              <a:gd name="connsiteY131" fmla="*/ 691898 h 6858000"/>
              <a:gd name="connsiteX132" fmla="*/ 8025190 w 12192000"/>
              <a:gd name="connsiteY132" fmla="*/ 640021 h 6858000"/>
              <a:gd name="connsiteX133" fmla="*/ 7976047 w 12192000"/>
              <a:gd name="connsiteY133" fmla="*/ 641584 h 6858000"/>
              <a:gd name="connsiteX134" fmla="*/ 6988604 w 12192000"/>
              <a:gd name="connsiteY134" fmla="*/ 607260 h 6858000"/>
              <a:gd name="connsiteX135" fmla="*/ 5573116 w 12192000"/>
              <a:gd name="connsiteY135" fmla="*/ 493368 h 6858000"/>
              <a:gd name="connsiteX136" fmla="*/ 4401503 w 12192000"/>
              <a:gd name="connsiteY136" fmla="*/ 425112 h 6858000"/>
              <a:gd name="connsiteX137" fmla="*/ 3154109 w 12192000"/>
              <a:gd name="connsiteY137" fmla="*/ 292499 h 6858000"/>
              <a:gd name="connsiteX138" fmla="*/ 3094406 w 12192000"/>
              <a:gd name="connsiteY138" fmla="*/ 283966 h 6858000"/>
              <a:gd name="connsiteX139" fmla="*/ 0 w 12192000"/>
              <a:gd name="connsiteY139" fmla="*/ 0 h 6858000"/>
              <a:gd name="connsiteX140" fmla="*/ 12192000 w 12192000"/>
              <a:gd name="connsiteY140" fmla="*/ 0 h 6858000"/>
              <a:gd name="connsiteX141" fmla="*/ 12192000 w 12192000"/>
              <a:gd name="connsiteY141" fmla="*/ 6858000 h 6858000"/>
              <a:gd name="connsiteX142" fmla="*/ 0 w 12192000"/>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2192000" h="6858000">
                <a:moveTo>
                  <a:pt x="3094406" y="283966"/>
                </a:moveTo>
                <a:cubicBezTo>
                  <a:pt x="3074312" y="283528"/>
                  <a:pt x="3054907" y="288795"/>
                  <a:pt x="3038833" y="309661"/>
                </a:cubicBezTo>
                <a:cubicBezTo>
                  <a:pt x="3124259" y="364657"/>
                  <a:pt x="3233105" y="343983"/>
                  <a:pt x="3348384" y="406000"/>
                </a:cubicBezTo>
                <a:cubicBezTo>
                  <a:pt x="3161001" y="386497"/>
                  <a:pt x="3012653" y="370896"/>
                  <a:pt x="2864309" y="355295"/>
                </a:cubicBezTo>
                <a:cubicBezTo>
                  <a:pt x="2861553" y="366216"/>
                  <a:pt x="2858796" y="377136"/>
                  <a:pt x="2856039" y="388058"/>
                </a:cubicBezTo>
                <a:cubicBezTo>
                  <a:pt x="3045722" y="411070"/>
                  <a:pt x="3221166" y="470356"/>
                  <a:pt x="3405794" y="512089"/>
                </a:cubicBezTo>
                <a:cubicBezTo>
                  <a:pt x="3388799" y="537835"/>
                  <a:pt x="3371808" y="532763"/>
                  <a:pt x="3356651" y="531204"/>
                </a:cubicBezTo>
                <a:cubicBezTo>
                  <a:pt x="3257907" y="521062"/>
                  <a:pt x="3159164" y="510922"/>
                  <a:pt x="3064552" y="483228"/>
                </a:cubicBezTo>
                <a:cubicBezTo>
                  <a:pt x="3043427" y="476987"/>
                  <a:pt x="3017704" y="476987"/>
                  <a:pt x="3005765" y="495708"/>
                </a:cubicBezTo>
                <a:cubicBezTo>
                  <a:pt x="2988771" y="522231"/>
                  <a:pt x="3013113" y="539393"/>
                  <a:pt x="3034700" y="553823"/>
                </a:cubicBezTo>
                <a:cubicBezTo>
                  <a:pt x="3072360" y="578787"/>
                  <a:pt x="3117827" y="571767"/>
                  <a:pt x="3161459" y="576445"/>
                </a:cubicBezTo>
                <a:cubicBezTo>
                  <a:pt x="3277655" y="588537"/>
                  <a:pt x="3333228" y="626370"/>
                  <a:pt x="3358949" y="712961"/>
                </a:cubicBezTo>
                <a:cubicBezTo>
                  <a:pt x="3256987" y="677857"/>
                  <a:pt x="3158703" y="721151"/>
                  <a:pt x="3059960" y="696576"/>
                </a:cubicBezTo>
                <a:cubicBezTo>
                  <a:pt x="3034240" y="690338"/>
                  <a:pt x="2993364" y="699698"/>
                  <a:pt x="3007143" y="729732"/>
                </a:cubicBezTo>
                <a:cubicBezTo>
                  <a:pt x="3020003" y="757814"/>
                  <a:pt x="3062716" y="778096"/>
                  <a:pt x="2986935" y="772635"/>
                </a:cubicBezTo>
                <a:cubicBezTo>
                  <a:pt x="2932740" y="768735"/>
                  <a:pt x="2826647" y="800329"/>
                  <a:pt x="2871197" y="808127"/>
                </a:cubicBezTo>
                <a:cubicBezTo>
                  <a:pt x="2927228" y="817881"/>
                  <a:pt x="2981883" y="831921"/>
                  <a:pt x="3053071" y="847913"/>
                </a:cubicBezTo>
                <a:cubicBezTo>
                  <a:pt x="2974533" y="874043"/>
                  <a:pt x="2918042" y="868584"/>
                  <a:pt x="2858796" y="847913"/>
                </a:cubicBezTo>
                <a:cubicBezTo>
                  <a:pt x="2787150" y="822949"/>
                  <a:pt x="2693916" y="792528"/>
                  <a:pt x="2635588" y="820611"/>
                </a:cubicBezTo>
                <a:cubicBezTo>
                  <a:pt x="2548326" y="862734"/>
                  <a:pt x="2475760" y="836211"/>
                  <a:pt x="2397683" y="829190"/>
                </a:cubicBezTo>
                <a:cubicBezTo>
                  <a:pt x="2238775" y="814759"/>
                  <a:pt x="2081241" y="790576"/>
                  <a:pt x="1921874" y="778877"/>
                </a:cubicBezTo>
                <a:cubicBezTo>
                  <a:pt x="1858036" y="774195"/>
                  <a:pt x="1789143" y="751964"/>
                  <a:pt x="1695450" y="782386"/>
                </a:cubicBezTo>
                <a:cubicBezTo>
                  <a:pt x="2119822" y="938012"/>
                  <a:pt x="2575423" y="928262"/>
                  <a:pt x="2954324" y="1120940"/>
                </a:cubicBezTo>
                <a:cubicBezTo>
                  <a:pt x="2938251" y="1139269"/>
                  <a:pt x="2856502" y="1191535"/>
                  <a:pt x="2890028" y="1195435"/>
                </a:cubicBezTo>
                <a:cubicBezTo>
                  <a:pt x="2984178" y="1206748"/>
                  <a:pt x="3067767" y="1244971"/>
                  <a:pt x="3153652" y="1276563"/>
                </a:cubicBezTo>
                <a:cubicBezTo>
                  <a:pt x="3190855" y="1290216"/>
                  <a:pt x="3235862" y="1308157"/>
                  <a:pt x="3218410" y="1356911"/>
                </a:cubicBezTo>
                <a:cubicBezTo>
                  <a:pt x="3186719" y="1370562"/>
                  <a:pt x="3163296" y="1351451"/>
                  <a:pt x="3137118" y="1349891"/>
                </a:cubicBezTo>
                <a:cubicBezTo>
                  <a:pt x="3110480" y="1348331"/>
                  <a:pt x="3050773" y="1358471"/>
                  <a:pt x="3067309" y="1365102"/>
                </a:cubicBezTo>
                <a:cubicBezTo>
                  <a:pt x="3142629" y="1395136"/>
                  <a:pt x="3007143" y="1467292"/>
                  <a:pt x="3096243" y="1467292"/>
                </a:cubicBezTo>
                <a:cubicBezTo>
                  <a:pt x="3245506" y="1467681"/>
                  <a:pt x="3324961" y="1595613"/>
                  <a:pt x="3468716" y="1599125"/>
                </a:cubicBezTo>
                <a:cubicBezTo>
                  <a:pt x="3491677" y="1599513"/>
                  <a:pt x="3502700" y="1622137"/>
                  <a:pt x="3502241" y="1642029"/>
                </a:cubicBezTo>
                <a:cubicBezTo>
                  <a:pt x="3502241" y="1665822"/>
                  <a:pt x="3481116" y="1670112"/>
                  <a:pt x="3457692" y="1672453"/>
                </a:cubicBezTo>
                <a:cubicBezTo>
                  <a:pt x="3421868" y="1675962"/>
                  <a:pt x="3384667" y="1642029"/>
                  <a:pt x="3337362" y="1688053"/>
                </a:cubicBezTo>
                <a:cubicBezTo>
                  <a:pt x="3422329" y="1714966"/>
                  <a:pt x="3507294" y="1741878"/>
                  <a:pt x="3505915" y="1834318"/>
                </a:cubicBezTo>
                <a:cubicBezTo>
                  <a:pt x="3505457" y="1859279"/>
                  <a:pt x="3540820" y="1868640"/>
                  <a:pt x="3567458" y="1874880"/>
                </a:cubicBezTo>
                <a:cubicBezTo>
                  <a:pt x="3611549" y="1885023"/>
                  <a:pt x="3648750" y="1902965"/>
                  <a:pt x="3672634" y="1937678"/>
                </a:cubicBezTo>
                <a:cubicBezTo>
                  <a:pt x="3672172" y="1944308"/>
                  <a:pt x="3671715" y="1951329"/>
                  <a:pt x="3674470" y="1956789"/>
                </a:cubicBezTo>
                <a:cubicBezTo>
                  <a:pt x="3666664" y="2040646"/>
                  <a:pt x="3602363" y="2038306"/>
                  <a:pt x="3531176" y="2024266"/>
                </a:cubicBezTo>
                <a:cubicBezTo>
                  <a:pt x="3446211" y="2007103"/>
                  <a:pt x="3362164" y="1975900"/>
                  <a:pt x="3272604" y="2005933"/>
                </a:cubicBezTo>
                <a:cubicBezTo>
                  <a:pt x="3398905" y="2046107"/>
                  <a:pt x="3536229" y="2049228"/>
                  <a:pt x="3654720" y="2106564"/>
                </a:cubicBezTo>
                <a:cubicBezTo>
                  <a:pt x="3221166" y="2117095"/>
                  <a:pt x="2838130" y="1936116"/>
                  <a:pt x="2417892" y="1866690"/>
                </a:cubicBezTo>
                <a:cubicBezTo>
                  <a:pt x="2432130" y="1913105"/>
                  <a:pt x="2466114" y="1922465"/>
                  <a:pt x="2496888" y="1929487"/>
                </a:cubicBezTo>
                <a:cubicBezTo>
                  <a:pt x="2652123" y="1964590"/>
                  <a:pt x="2788067" y="2034408"/>
                  <a:pt x="2929526" y="2094862"/>
                </a:cubicBezTo>
                <a:cubicBezTo>
                  <a:pt x="2987851" y="2119825"/>
                  <a:pt x="3030106" y="2144789"/>
                  <a:pt x="3052152" y="2198613"/>
                </a:cubicBezTo>
                <a:cubicBezTo>
                  <a:pt x="3071903" y="2247367"/>
                  <a:pt x="3110021" y="2269990"/>
                  <a:pt x="3180748" y="2255948"/>
                </a:cubicBezTo>
                <a:cubicBezTo>
                  <a:pt x="3238157" y="2244246"/>
                  <a:pt x="3301078" y="2250487"/>
                  <a:pt x="3361244" y="2254777"/>
                </a:cubicBezTo>
                <a:cubicBezTo>
                  <a:pt x="3430596" y="2259459"/>
                  <a:pt x="3508213" y="2314455"/>
                  <a:pt x="3489382" y="2342926"/>
                </a:cubicBezTo>
                <a:cubicBezTo>
                  <a:pt x="3457233" y="2391292"/>
                  <a:pt x="3403498" y="2367110"/>
                  <a:pt x="3355733" y="2361649"/>
                </a:cubicBezTo>
                <a:cubicBezTo>
                  <a:pt x="3301537" y="2355018"/>
                  <a:pt x="3200957" y="2341367"/>
                  <a:pt x="3199121" y="2347216"/>
                </a:cubicBezTo>
                <a:cubicBezTo>
                  <a:pt x="3163754" y="2468518"/>
                  <a:pt x="2914827" y="2362819"/>
                  <a:pt x="2861091" y="2351896"/>
                </a:cubicBezTo>
                <a:cubicBezTo>
                  <a:pt x="2794038" y="2338245"/>
                  <a:pt x="2731116" y="2363208"/>
                  <a:pt x="2667278" y="2369058"/>
                </a:cubicBezTo>
                <a:cubicBezTo>
                  <a:pt x="2610328" y="2374518"/>
                  <a:pt x="2288376" y="2391292"/>
                  <a:pt x="2221781" y="2339805"/>
                </a:cubicBezTo>
                <a:cubicBezTo>
                  <a:pt x="2212595" y="2379978"/>
                  <a:pt x="2231884" y="2396361"/>
                  <a:pt x="2247961" y="2414693"/>
                </a:cubicBezTo>
                <a:cubicBezTo>
                  <a:pt x="2270465" y="2440824"/>
                  <a:pt x="2274138" y="2459157"/>
                  <a:pt x="2231425" y="2479828"/>
                </a:cubicBezTo>
                <a:cubicBezTo>
                  <a:pt x="2109717" y="2539115"/>
                  <a:pt x="2111557" y="2541065"/>
                  <a:pt x="2224996" y="2621414"/>
                </a:cubicBezTo>
                <a:cubicBezTo>
                  <a:pt x="2230509" y="2624923"/>
                  <a:pt x="2228211" y="2636624"/>
                  <a:pt x="2229131" y="2644426"/>
                </a:cubicBezTo>
                <a:cubicBezTo>
                  <a:pt x="2199276" y="2656906"/>
                  <a:pt x="2164373" y="2625703"/>
                  <a:pt x="2129466" y="2659247"/>
                </a:cubicBezTo>
                <a:cubicBezTo>
                  <a:pt x="2281487" y="2806680"/>
                  <a:pt x="2513421" y="2842953"/>
                  <a:pt x="2723312" y="2953726"/>
                </a:cubicBezTo>
                <a:cubicBezTo>
                  <a:pt x="2553377" y="2990389"/>
                  <a:pt x="2451419" y="2862456"/>
                  <a:pt x="2326496" y="2878838"/>
                </a:cubicBezTo>
                <a:cubicBezTo>
                  <a:pt x="2264036" y="2919012"/>
                  <a:pt x="2449582" y="2983367"/>
                  <a:pt x="2272759" y="3002480"/>
                </a:cubicBezTo>
                <a:cubicBezTo>
                  <a:pt x="2349461" y="3037583"/>
                  <a:pt x="2406411" y="3071905"/>
                  <a:pt x="2459226" y="3112471"/>
                </a:cubicBezTo>
                <a:cubicBezTo>
                  <a:pt x="2553377" y="3185016"/>
                  <a:pt x="2571749" y="3232602"/>
                  <a:pt x="2528117" y="3330111"/>
                </a:cubicBezTo>
                <a:cubicBezTo>
                  <a:pt x="2499642" y="3394076"/>
                  <a:pt x="2457848" y="3452973"/>
                  <a:pt x="2494590" y="3529029"/>
                </a:cubicBezTo>
                <a:cubicBezTo>
                  <a:pt x="2520308" y="3581294"/>
                  <a:pt x="2510206" y="3615617"/>
                  <a:pt x="2414677" y="3592215"/>
                </a:cubicBezTo>
                <a:cubicBezTo>
                  <a:pt x="2311799" y="3567251"/>
                  <a:pt x="2273221" y="3614057"/>
                  <a:pt x="2298940" y="3705716"/>
                </a:cubicBezTo>
                <a:cubicBezTo>
                  <a:pt x="2315473" y="3764612"/>
                  <a:pt x="2298020" y="3782553"/>
                  <a:pt x="2227294" y="3775921"/>
                </a:cubicBezTo>
                <a:cubicBezTo>
                  <a:pt x="2149215" y="3768512"/>
                  <a:pt x="2074811" y="3729898"/>
                  <a:pt x="1978366" y="3748620"/>
                </a:cubicBezTo>
                <a:cubicBezTo>
                  <a:pt x="2055522" y="3855492"/>
                  <a:pt x="2220403" y="3825068"/>
                  <a:pt x="2310421" y="3926868"/>
                </a:cubicBezTo>
                <a:cubicBezTo>
                  <a:pt x="2202950" y="3927259"/>
                  <a:pt x="2120739" y="3926868"/>
                  <a:pt x="2041285" y="3904635"/>
                </a:cubicBezTo>
                <a:cubicBezTo>
                  <a:pt x="2008216" y="3895664"/>
                  <a:pt x="1971934" y="3886305"/>
                  <a:pt x="1953565" y="3917116"/>
                </a:cubicBezTo>
                <a:cubicBezTo>
                  <a:pt x="1931978" y="3954170"/>
                  <a:pt x="1976527" y="3968211"/>
                  <a:pt x="2003623" y="3974842"/>
                </a:cubicBezTo>
                <a:cubicBezTo>
                  <a:pt x="2079866" y="3993563"/>
                  <a:pt x="2138192" y="4038028"/>
                  <a:pt x="2201114" y="4072742"/>
                </a:cubicBezTo>
                <a:cubicBezTo>
                  <a:pt x="2339356" y="4148800"/>
                  <a:pt x="2490917" y="4212375"/>
                  <a:pt x="2608032" y="4337967"/>
                </a:cubicBezTo>
                <a:cubicBezTo>
                  <a:pt x="2460606" y="4305983"/>
                  <a:pt x="2350838" y="4231487"/>
                  <a:pt x="2213973" y="4216277"/>
                </a:cubicBezTo>
                <a:cubicBezTo>
                  <a:pt x="2332467" y="4330557"/>
                  <a:pt x="2484945" y="4405834"/>
                  <a:pt x="2629158" y="4488911"/>
                </a:cubicBezTo>
                <a:cubicBezTo>
                  <a:pt x="2670494" y="4512315"/>
                  <a:pt x="2712289" y="4528306"/>
                  <a:pt x="2721471" y="4579399"/>
                </a:cubicBezTo>
                <a:cubicBezTo>
                  <a:pt x="2739385" y="4678470"/>
                  <a:pt x="2793121" y="4760378"/>
                  <a:pt x="2907939" y="4804062"/>
                </a:cubicBezTo>
                <a:cubicBezTo>
                  <a:pt x="2908859" y="4804452"/>
                  <a:pt x="2902428" y="4819274"/>
                  <a:pt x="2898753" y="4829414"/>
                </a:cubicBezTo>
                <a:cubicBezTo>
                  <a:pt x="2828485" y="4832536"/>
                  <a:pt x="2772912" y="4774028"/>
                  <a:pt x="2683352" y="4793141"/>
                </a:cubicBezTo>
                <a:cubicBezTo>
                  <a:pt x="2769239" y="4872708"/>
                  <a:pt x="2840885" y="4944087"/>
                  <a:pt x="2962594" y="4981920"/>
                </a:cubicBezTo>
                <a:cubicBezTo>
                  <a:pt x="3059960" y="5011952"/>
                  <a:pt x="3180289" y="5029503"/>
                  <a:pt x="3251019" y="5127012"/>
                </a:cubicBezTo>
                <a:cubicBezTo>
                  <a:pt x="3168808" y="5146126"/>
                  <a:pt x="3107723" y="5121944"/>
                  <a:pt x="3046180" y="5104781"/>
                </a:cubicBezTo>
                <a:cubicBezTo>
                  <a:pt x="2952030" y="5078258"/>
                  <a:pt x="2858796" y="5048226"/>
                  <a:pt x="2764646" y="5021703"/>
                </a:cubicBezTo>
                <a:cubicBezTo>
                  <a:pt x="2728821" y="5011563"/>
                  <a:pt x="2689782" y="5004540"/>
                  <a:pt x="2666820" y="5052905"/>
                </a:cubicBezTo>
                <a:cubicBezTo>
                  <a:pt x="2786691" y="5063047"/>
                  <a:pt x="2858337" y="5128575"/>
                  <a:pt x="2933657" y="5190198"/>
                </a:cubicBezTo>
                <a:cubicBezTo>
                  <a:pt x="2975911" y="5224912"/>
                  <a:pt x="3010358" y="5271328"/>
                  <a:pt x="3086598" y="5253776"/>
                </a:cubicBezTo>
                <a:cubicBezTo>
                  <a:pt x="3126554" y="5244415"/>
                  <a:pt x="3151814" y="5270547"/>
                  <a:pt x="3147680" y="5302531"/>
                </a:cubicBezTo>
                <a:cubicBezTo>
                  <a:pt x="3132525" y="5415251"/>
                  <a:pt x="3225759" y="5454645"/>
                  <a:pt x="3322204" y="5476487"/>
                </a:cubicBezTo>
                <a:cubicBezTo>
                  <a:pt x="3504998" y="5517440"/>
                  <a:pt x="3657018" y="5613779"/>
                  <a:pt x="3834758" y="5666434"/>
                </a:cubicBezTo>
                <a:cubicBezTo>
                  <a:pt x="4007445" y="5717529"/>
                  <a:pt x="4141095" y="5838830"/>
                  <a:pt x="4314240" y="5902409"/>
                </a:cubicBezTo>
                <a:cubicBezTo>
                  <a:pt x="4439624" y="5948433"/>
                  <a:pt x="4559494" y="6007718"/>
                  <a:pt x="4688552" y="6049453"/>
                </a:cubicBezTo>
                <a:cubicBezTo>
                  <a:pt x="4993968" y="6148131"/>
                  <a:pt x="5305360" y="6227308"/>
                  <a:pt x="5634660" y="6238620"/>
                </a:cubicBezTo>
                <a:cubicBezTo>
                  <a:pt x="5906549" y="6247590"/>
                  <a:pt x="8264931" y="6239010"/>
                  <a:pt x="9222980" y="4955397"/>
                </a:cubicBezTo>
                <a:cubicBezTo>
                  <a:pt x="9241350" y="4949155"/>
                  <a:pt x="9262017" y="4932775"/>
                  <a:pt x="9268448" y="4917173"/>
                </a:cubicBezTo>
                <a:cubicBezTo>
                  <a:pt x="9299220" y="4844235"/>
                  <a:pt x="9374540" y="4812644"/>
                  <a:pt x="9442512" y="4773251"/>
                </a:cubicBezTo>
                <a:cubicBezTo>
                  <a:pt x="9502220" y="4738536"/>
                  <a:pt x="9565600" y="4702263"/>
                  <a:pt x="9590400" y="4643756"/>
                </a:cubicBezTo>
                <a:cubicBezTo>
                  <a:pt x="9623008" y="4565749"/>
                  <a:pt x="9530236" y="4629716"/>
                  <a:pt x="9513242" y="4600073"/>
                </a:cubicBezTo>
                <a:cubicBezTo>
                  <a:pt x="9548605" y="4559509"/>
                  <a:pt x="9603261" y="4522454"/>
                  <a:pt x="9617498" y="4476430"/>
                </a:cubicBezTo>
                <a:cubicBezTo>
                  <a:pt x="9669394" y="4310276"/>
                  <a:pt x="9781460" y="4189364"/>
                  <a:pt x="9949094" y="4095364"/>
                </a:cubicBezTo>
                <a:cubicBezTo>
                  <a:pt x="9997318" y="4068452"/>
                  <a:pt x="10029007" y="4019306"/>
                  <a:pt x="10094686" y="4011507"/>
                </a:cubicBezTo>
                <a:cubicBezTo>
                  <a:pt x="10240735" y="3994345"/>
                  <a:pt x="10194808" y="3860171"/>
                  <a:pt x="10271967" y="3800497"/>
                </a:cubicBezTo>
                <a:cubicBezTo>
                  <a:pt x="10286662" y="3789184"/>
                  <a:pt x="10299980" y="3766953"/>
                  <a:pt x="10297226" y="3751742"/>
                </a:cubicBezTo>
                <a:cubicBezTo>
                  <a:pt x="10293091" y="3729898"/>
                  <a:pt x="10275639" y="3709227"/>
                  <a:pt x="10260943" y="3689723"/>
                </a:cubicBezTo>
                <a:cubicBezTo>
                  <a:pt x="10245786" y="3670222"/>
                  <a:pt x="10222825" y="3653061"/>
                  <a:pt x="10233847" y="3627319"/>
                </a:cubicBezTo>
                <a:cubicBezTo>
                  <a:pt x="10238437" y="3616788"/>
                  <a:pt x="10235225" y="3580125"/>
                  <a:pt x="10269209" y="3608986"/>
                </a:cubicBezTo>
                <a:cubicBezTo>
                  <a:pt x="10362443" y="3688165"/>
                  <a:pt x="10416637" y="3613279"/>
                  <a:pt x="10496550" y="3577393"/>
                </a:cubicBezTo>
                <a:cubicBezTo>
                  <a:pt x="10432253" y="3540340"/>
                  <a:pt x="10374383" y="3514208"/>
                  <a:pt x="10364738" y="3458823"/>
                </a:cubicBezTo>
                <a:cubicBezTo>
                  <a:pt x="10344991" y="3344542"/>
                  <a:pt x="10260485" y="3292277"/>
                  <a:pt x="10132346" y="3282137"/>
                </a:cubicBezTo>
                <a:cubicBezTo>
                  <a:pt x="10179650" y="3171757"/>
                  <a:pt x="10179650" y="3171757"/>
                  <a:pt x="10026712" y="3156543"/>
                </a:cubicBezTo>
                <a:cubicBezTo>
                  <a:pt x="10085499" y="3086337"/>
                  <a:pt x="10085499" y="3068396"/>
                  <a:pt x="10014312" y="3044213"/>
                </a:cubicBezTo>
                <a:cubicBezTo>
                  <a:pt x="9945880" y="3021201"/>
                  <a:pt x="9870100" y="3013401"/>
                  <a:pt x="9806718" y="2977907"/>
                </a:cubicBezTo>
                <a:cubicBezTo>
                  <a:pt x="9865047" y="2888199"/>
                  <a:pt x="9881580" y="2784060"/>
                  <a:pt x="10001912" y="2740374"/>
                </a:cubicBezTo>
                <a:cubicBezTo>
                  <a:pt x="10020741" y="2733743"/>
                  <a:pt x="10033600" y="2706830"/>
                  <a:pt x="10021662" y="2691231"/>
                </a:cubicBezTo>
                <a:cubicBezTo>
                  <a:pt x="9978030" y="2634675"/>
                  <a:pt x="10040492" y="2527414"/>
                  <a:pt x="9904546" y="2515322"/>
                </a:cubicBezTo>
                <a:cubicBezTo>
                  <a:pt x="9887552" y="2514152"/>
                  <a:pt x="9871936" y="2502450"/>
                  <a:pt x="9885256" y="2487240"/>
                </a:cubicBezTo>
                <a:cubicBezTo>
                  <a:pt x="9931184" y="2434196"/>
                  <a:pt x="9875611" y="2437706"/>
                  <a:pt x="9842085" y="2431074"/>
                </a:cubicBezTo>
                <a:cubicBezTo>
                  <a:pt x="9801668" y="2422884"/>
                  <a:pt x="9755740" y="2446287"/>
                  <a:pt x="9718078" y="2417424"/>
                </a:cubicBezTo>
                <a:cubicBezTo>
                  <a:pt x="9726806" y="2386999"/>
                  <a:pt x="9759413" y="2387390"/>
                  <a:pt x="9782378" y="2377641"/>
                </a:cubicBezTo>
                <a:cubicBezTo>
                  <a:pt x="9849430" y="2349558"/>
                  <a:pt x="9904086" y="2316013"/>
                  <a:pt x="9907302" y="2243078"/>
                </a:cubicBezTo>
                <a:cubicBezTo>
                  <a:pt x="9909596" y="2184182"/>
                  <a:pt x="9916946" y="2132305"/>
                  <a:pt x="9824171" y="2114365"/>
                </a:cubicBezTo>
                <a:cubicBezTo>
                  <a:pt x="9785593" y="2106953"/>
                  <a:pt x="9796616" y="2064440"/>
                  <a:pt x="9818662" y="2043377"/>
                </a:cubicBezTo>
                <a:cubicBezTo>
                  <a:pt x="9858160" y="2005933"/>
                  <a:pt x="9890766" y="1956008"/>
                  <a:pt x="9958740" y="1952499"/>
                </a:cubicBezTo>
                <a:cubicBezTo>
                  <a:pt x="10000075" y="1950158"/>
                  <a:pt x="10031764" y="1934556"/>
                  <a:pt x="10064374" y="1916615"/>
                </a:cubicBezTo>
                <a:cubicBezTo>
                  <a:pt x="10087795" y="1903743"/>
                  <a:pt x="10115810" y="1892823"/>
                  <a:pt x="10113055" y="1865131"/>
                </a:cubicBezTo>
                <a:cubicBezTo>
                  <a:pt x="10110302" y="1838607"/>
                  <a:pt x="10083203" y="1827686"/>
                  <a:pt x="10055646" y="1822227"/>
                </a:cubicBezTo>
                <a:cubicBezTo>
                  <a:pt x="9963792" y="1804675"/>
                  <a:pt x="9877448" y="1778933"/>
                  <a:pt x="9800748" y="1720036"/>
                </a:cubicBezTo>
                <a:cubicBezTo>
                  <a:pt x="9851726" y="1688834"/>
                  <a:pt x="9900410" y="1666211"/>
                  <a:pt x="9938071" y="1634617"/>
                </a:cubicBezTo>
                <a:cubicBezTo>
                  <a:pt x="10029007" y="1558172"/>
                  <a:pt x="9258802" y="1317517"/>
                  <a:pt x="9220224" y="1231709"/>
                </a:cubicBezTo>
                <a:cubicBezTo>
                  <a:pt x="9208284" y="1205187"/>
                  <a:pt x="9167410" y="1177883"/>
                  <a:pt x="9133419" y="1170083"/>
                </a:cubicBezTo>
                <a:cubicBezTo>
                  <a:pt x="8974052" y="1133420"/>
                  <a:pt x="8835810" y="1051123"/>
                  <a:pt x="8672768" y="1020699"/>
                </a:cubicBezTo>
                <a:cubicBezTo>
                  <a:pt x="8518912" y="991837"/>
                  <a:pt x="8367350" y="953222"/>
                  <a:pt x="8198797" y="915000"/>
                </a:cubicBezTo>
                <a:cubicBezTo>
                  <a:pt x="8302134" y="819048"/>
                  <a:pt x="8485382" y="830361"/>
                  <a:pt x="8528095" y="691898"/>
                </a:cubicBezTo>
                <a:cubicBezTo>
                  <a:pt x="8361379" y="656013"/>
                  <a:pt x="8185937" y="696968"/>
                  <a:pt x="8025190" y="640021"/>
                </a:cubicBezTo>
                <a:cubicBezTo>
                  <a:pt x="8011411" y="634954"/>
                  <a:pt x="7992579" y="640021"/>
                  <a:pt x="7976047" y="641584"/>
                </a:cubicBezTo>
                <a:cubicBezTo>
                  <a:pt x="7644909" y="672005"/>
                  <a:pt x="7315149" y="645484"/>
                  <a:pt x="6988604" y="607260"/>
                </a:cubicBezTo>
                <a:cubicBezTo>
                  <a:pt x="6518305" y="552656"/>
                  <a:pt x="6046170" y="517941"/>
                  <a:pt x="5573116" y="493368"/>
                </a:cubicBezTo>
                <a:cubicBezTo>
                  <a:pt x="5182272" y="473086"/>
                  <a:pt x="4790511" y="464116"/>
                  <a:pt x="4401503" y="425112"/>
                </a:cubicBezTo>
                <a:cubicBezTo>
                  <a:pt x="3985401" y="383379"/>
                  <a:pt x="3569756" y="336184"/>
                  <a:pt x="3154109" y="292499"/>
                </a:cubicBezTo>
                <a:cubicBezTo>
                  <a:pt x="3135280" y="290549"/>
                  <a:pt x="3114499" y="284406"/>
                  <a:pt x="3094406" y="283966"/>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10" name="Picture 10" descr="A picture containing text, person, player, male&#10;&#10;Description automatically generated">
            <a:extLst>
              <a:ext uri="{FF2B5EF4-FFF2-40B4-BE49-F238E27FC236}">
                <a16:creationId xmlns:a16="http://schemas.microsoft.com/office/drawing/2014/main" id="{23585891-10A1-533E-51B3-1451EDBFBB1F}"/>
              </a:ext>
            </a:extLst>
          </p:cNvPr>
          <p:cNvPicPr>
            <a:picLocks noChangeAspect="1"/>
          </p:cNvPicPr>
          <p:nvPr/>
        </p:nvPicPr>
        <p:blipFill>
          <a:blip r:embed="rId2"/>
          <a:stretch>
            <a:fillRect/>
          </a:stretch>
        </p:blipFill>
        <p:spPr>
          <a:xfrm>
            <a:off x="4577896" y="1201003"/>
            <a:ext cx="3296650" cy="4107976"/>
          </a:xfrm>
          <a:prstGeom prst="rect">
            <a:avLst/>
          </a:prstGeom>
        </p:spPr>
      </p:pic>
      <p:sp>
        <p:nvSpPr>
          <p:cNvPr id="11" name="TextBox 10">
            <a:extLst>
              <a:ext uri="{FF2B5EF4-FFF2-40B4-BE49-F238E27FC236}">
                <a16:creationId xmlns:a16="http://schemas.microsoft.com/office/drawing/2014/main" id="{2ABE3EF9-AB16-07F9-3D80-D5CE9EEEDBE4}"/>
              </a:ext>
            </a:extLst>
          </p:cNvPr>
          <p:cNvSpPr txBox="1"/>
          <p:nvPr/>
        </p:nvSpPr>
        <p:spPr>
          <a:xfrm>
            <a:off x="4270962" y="5409258"/>
            <a:ext cx="508000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dirty="0"/>
              <a:t>Any Question?</a:t>
            </a:r>
          </a:p>
        </p:txBody>
      </p:sp>
    </p:spTree>
    <p:extLst>
      <p:ext uri="{BB962C8B-B14F-4D97-AF65-F5344CB8AC3E}">
        <p14:creationId xmlns:p14="http://schemas.microsoft.com/office/powerpoint/2010/main" val="1969787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25">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Rectangle 35">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What is it about?</a:t>
            </a:r>
          </a:p>
        </p:txBody>
      </p:sp>
      <p:sp>
        <p:nvSpPr>
          <p:cNvPr id="3" name="Content Placeholder 2">
            <a:extLst>
              <a:ext uri="{FF2B5EF4-FFF2-40B4-BE49-F238E27FC236}">
                <a16:creationId xmlns:a16="http://schemas.microsoft.com/office/drawing/2014/main" id="{5671D7E5-EF66-4BCD-8DAA-E9061157F0BE}"/>
              </a:ext>
            </a:extLst>
          </p:cNvPr>
          <p:cNvSpPr>
            <a:spLocks noGrp="1"/>
          </p:cNvSpPr>
          <p:nvPr>
            <p:ph idx="1"/>
          </p:nvPr>
        </p:nvSpPr>
        <p:spPr>
          <a:xfrm>
            <a:off x="4810259" y="649480"/>
            <a:ext cx="6555347" cy="5546047"/>
          </a:xfrm>
        </p:spPr>
        <p:txBody>
          <a:bodyPr anchor="ctr">
            <a:normAutofit/>
          </a:bodyPr>
          <a:lstStyle/>
          <a:p>
            <a:r>
              <a:rPr lang="en-US" sz="2000" dirty="0">
                <a:solidFill>
                  <a:schemeClr val="tx1"/>
                </a:solidFill>
                <a:ea typeface="+mn-lt"/>
                <a:cs typeface="+mn-lt"/>
              </a:rPr>
              <a:t>The Open Web Application Security Project (OWASP) is a nonprofit foundation that aims to improve software security by publishing </a:t>
            </a:r>
            <a:r>
              <a:rPr lang="en-US" sz="2000" u="sng" dirty="0">
                <a:solidFill>
                  <a:schemeClr val="tx1"/>
                </a:solidFill>
                <a:ea typeface="+mn-lt"/>
                <a:cs typeface="+mn-lt"/>
                <a:hlinkClick r:id="rId2">
                  <a:extLst>
                    <a:ext uri="{A12FA001-AC4F-418D-AE19-62706E023703}">
                      <ahyp:hlinkClr xmlns:ahyp="http://schemas.microsoft.com/office/drawing/2018/hyperlinkcolor" val="tx"/>
                    </a:ext>
                  </a:extLst>
                </a:hlinkClick>
              </a:rPr>
              <a:t>industry standards</a:t>
            </a:r>
            <a:r>
              <a:rPr lang="en-US" sz="2000" dirty="0">
                <a:solidFill>
                  <a:schemeClr val="tx1"/>
                </a:solidFill>
                <a:ea typeface="+mn-lt"/>
                <a:cs typeface="+mn-lt"/>
              </a:rPr>
              <a:t>, articles, </a:t>
            </a:r>
            <a:r>
              <a:rPr lang="en-US" sz="2000" u="sng" dirty="0">
                <a:solidFill>
                  <a:schemeClr val="tx1"/>
                </a:solidFill>
                <a:ea typeface="+mn-lt"/>
                <a:cs typeface="+mn-lt"/>
                <a:hlinkClick r:id="rId3">
                  <a:extLst>
                    <a:ext uri="{A12FA001-AC4F-418D-AE19-62706E023703}">
                      <ahyp:hlinkClr xmlns:ahyp="http://schemas.microsoft.com/office/drawing/2018/hyperlinkcolor" val="tx"/>
                    </a:ext>
                  </a:extLst>
                </a:hlinkClick>
              </a:rPr>
              <a:t>tools</a:t>
            </a:r>
            <a:r>
              <a:rPr lang="en-US" sz="2000" dirty="0">
                <a:solidFill>
                  <a:schemeClr val="tx1"/>
                </a:solidFill>
                <a:ea typeface="+mn-lt"/>
                <a:cs typeface="+mn-lt"/>
              </a:rPr>
              <a:t>, and documents. An example of the kind of tools it provides is the OWASP </a:t>
            </a:r>
            <a:r>
              <a:rPr lang="en-US" sz="2000" u="sng" dirty="0">
                <a:solidFill>
                  <a:schemeClr val="tx1"/>
                </a:solidFill>
                <a:ea typeface="+mn-lt"/>
                <a:cs typeface="+mn-lt"/>
                <a:hlinkClick r:id="rId4">
                  <a:extLst>
                    <a:ext uri="{A12FA001-AC4F-418D-AE19-62706E023703}">
                      <ahyp:hlinkClr xmlns:ahyp="http://schemas.microsoft.com/office/drawing/2018/hyperlinkcolor" val="tx"/>
                    </a:ext>
                  </a:extLst>
                </a:hlinkClick>
              </a:rPr>
              <a:t>Risk Assessment</a:t>
            </a:r>
            <a:r>
              <a:rPr lang="en-US" sz="2000" dirty="0">
                <a:solidFill>
                  <a:schemeClr val="tx1"/>
                </a:solidFill>
                <a:ea typeface="+mn-lt"/>
                <a:cs typeface="+mn-lt"/>
              </a:rPr>
              <a:t> Framework, which combines </a:t>
            </a:r>
            <a:r>
              <a:rPr lang="en-US" sz="2000" u="sng" dirty="0">
                <a:solidFill>
                  <a:schemeClr val="tx1"/>
                </a:solidFill>
                <a:ea typeface="+mn-lt"/>
                <a:cs typeface="+mn-lt"/>
                <a:hlinkClick r:id="rId5">
                  <a:extLst>
                    <a:ext uri="{A12FA001-AC4F-418D-AE19-62706E023703}">
                      <ahyp:hlinkClr xmlns:ahyp="http://schemas.microsoft.com/office/drawing/2018/hyperlinkcolor" val="tx"/>
                    </a:ext>
                  </a:extLst>
                </a:hlinkClick>
              </a:rPr>
              <a:t>static application security testing</a:t>
            </a:r>
            <a:r>
              <a:rPr lang="en-US" sz="2000" dirty="0">
                <a:solidFill>
                  <a:schemeClr val="tx1"/>
                </a:solidFill>
                <a:ea typeface="+mn-lt"/>
                <a:cs typeface="+mn-lt"/>
              </a:rPr>
              <a:t> and risk assessment tools. </a:t>
            </a:r>
            <a:endParaRPr lang="en-US" dirty="0">
              <a:solidFill>
                <a:schemeClr val="tx1"/>
              </a:solidFill>
            </a:endParaRPr>
          </a:p>
        </p:txBody>
      </p:sp>
      <p:sp>
        <p:nvSpPr>
          <p:cNvPr id="6" name="Slide Number Placeholder 5">
            <a:extLst>
              <a:ext uri="{FF2B5EF4-FFF2-40B4-BE49-F238E27FC236}">
                <a16:creationId xmlns:a16="http://schemas.microsoft.com/office/drawing/2014/main" id="{7C991F00-87A7-45A6-8029-B097FA72498D}"/>
              </a:ext>
            </a:extLst>
          </p:cNvPr>
          <p:cNvSpPr>
            <a:spLocks noGrp="1"/>
          </p:cNvSpPr>
          <p:nvPr>
            <p:ph type="sldNum" sz="quarter" idx="12"/>
          </p:nvPr>
        </p:nvSpPr>
        <p:spPr>
          <a:xfrm>
            <a:off x="11704320" y="6455664"/>
            <a:ext cx="448056" cy="365125"/>
          </a:xfrm>
        </p:spPr>
        <p:txBody>
          <a:bodyPr>
            <a:normAutofit/>
          </a:bodyPr>
          <a:lstStyle/>
          <a:p>
            <a:pPr>
              <a:spcAft>
                <a:spcPts val="600"/>
              </a:spcAft>
            </a:pPr>
            <a:fld id="{A49DFD55-3C28-40EF-9E31-A92D2E4017FF}" type="slidenum">
              <a:rPr lang="en-US" sz="1100">
                <a:solidFill>
                  <a:schemeClr val="tx1">
                    <a:lumMod val="50000"/>
                    <a:lumOff val="50000"/>
                  </a:schemeClr>
                </a:solidFill>
              </a:rPr>
              <a:pPr>
                <a:spcAft>
                  <a:spcPts val="600"/>
                </a:spcAft>
              </a:pPr>
              <a:t>2</a:t>
            </a:fld>
            <a:endParaRPr lang="en-US" sz="1100">
              <a:solidFill>
                <a:schemeClr val="tx1">
                  <a:lumMod val="50000"/>
                  <a:lumOff val="50000"/>
                </a:schemeClr>
              </a:solidFill>
            </a:endParaRPr>
          </a:p>
        </p:txBody>
      </p:sp>
    </p:spTree>
    <p:extLst>
      <p:ext uri="{BB962C8B-B14F-4D97-AF65-F5344CB8AC3E}">
        <p14:creationId xmlns:p14="http://schemas.microsoft.com/office/powerpoint/2010/main" val="1713219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1192742" y="1515885"/>
            <a:ext cx="8272638" cy="5025143"/>
          </a:xfrm>
        </p:spPr>
        <p:txBody>
          <a:bodyPr vert="horz" lIns="91440" tIns="45720" rIns="91440" bIns="45720" rtlCol="0" anchor="t">
            <a:noAutofit/>
          </a:bodyPr>
          <a:lstStyle/>
          <a:p>
            <a:r>
              <a:rPr lang="en-US" sz="4000" dirty="0">
                <a:ea typeface="+mn-lt"/>
                <a:cs typeface="+mn-lt"/>
              </a:rPr>
              <a:t>The most recent OWASP Top 10 update from 2021 carries over to 2022. The 2021 update adds three new categories of risk to the previous update in 2017, along with some consolidation and re-naming. </a:t>
            </a:r>
            <a:endParaRPr lang="en-US" sz="4000"/>
          </a:p>
        </p:txBody>
      </p:sp>
      <p:sp>
        <p:nvSpPr>
          <p:cNvPr id="5" name="Footer Placeholder 4">
            <a:extLst>
              <a:ext uri="{FF2B5EF4-FFF2-40B4-BE49-F238E27FC236}">
                <a16:creationId xmlns:a16="http://schemas.microsoft.com/office/drawing/2014/main" id="{8D51ED20-04D4-4894-B0C2-9C541A61A734}"/>
              </a:ext>
            </a:extLst>
          </p:cNvPr>
          <p:cNvSpPr>
            <a:spLocks noGrp="1"/>
          </p:cNvSpPr>
          <p:nvPr>
            <p:ph type="ftr" sz="quarter" idx="11"/>
          </p:nvPr>
        </p:nvSpPr>
        <p:spPr>
          <a:xfrm>
            <a:off x="2463800" y="6356350"/>
            <a:ext cx="3479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a:t>
            </a:fld>
            <a:endParaRPr lang="en-US" dirty="0"/>
          </a:p>
        </p:txBody>
      </p:sp>
      <p:pic>
        <p:nvPicPr>
          <p:cNvPr id="9" name="Picture 4">
            <a:extLst>
              <a:ext uri="{FF2B5EF4-FFF2-40B4-BE49-F238E27FC236}">
                <a16:creationId xmlns:a16="http://schemas.microsoft.com/office/drawing/2014/main" id="{20C93AC3-E5DC-85A9-5766-E6CBEC8C865B}"/>
              </a:ext>
            </a:extLst>
          </p:cNvPr>
          <p:cNvPicPr>
            <a:picLocks noChangeAspect="1"/>
          </p:cNvPicPr>
          <p:nvPr/>
        </p:nvPicPr>
        <p:blipFill>
          <a:blip r:embed="rId2"/>
          <a:stretch>
            <a:fillRect/>
          </a:stretch>
        </p:blipFill>
        <p:spPr>
          <a:xfrm>
            <a:off x="2212544" y="146791"/>
            <a:ext cx="3492649" cy="1213484"/>
          </a:xfrm>
          <a:custGeom>
            <a:avLst/>
            <a:gdLst/>
            <a:ahLst/>
            <a:cxnLst/>
            <a:rect l="l" t="t" r="r" b="b"/>
            <a:pathLst>
              <a:path w="4141760" h="4377846">
                <a:moveTo>
                  <a:pt x="0" y="0"/>
                </a:moveTo>
                <a:lnTo>
                  <a:pt x="4141760" y="0"/>
                </a:lnTo>
                <a:lnTo>
                  <a:pt x="4141760" y="4377846"/>
                </a:lnTo>
                <a:lnTo>
                  <a:pt x="0" y="4377846"/>
                </a:lnTo>
                <a:close/>
              </a:path>
            </a:pathLst>
          </a:custGeom>
        </p:spPr>
      </p:pic>
    </p:spTree>
    <p:extLst>
      <p:ext uri="{BB962C8B-B14F-4D97-AF65-F5344CB8AC3E}">
        <p14:creationId xmlns:p14="http://schemas.microsoft.com/office/powerpoint/2010/main" val="3571516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1285241" y="1008993"/>
            <a:ext cx="9353706" cy="1105527"/>
          </a:xfrm>
        </p:spPr>
        <p:txBody>
          <a:bodyPr anchor="b">
            <a:normAutofit/>
          </a:bodyPr>
          <a:lstStyle/>
          <a:p>
            <a:r>
              <a:rPr lang="en-US" sz="4400" dirty="0">
                <a:solidFill>
                  <a:schemeClr val="tx1"/>
                </a:solidFill>
              </a:rPr>
              <a:t>1. Broken Access Control</a:t>
            </a:r>
          </a:p>
          <a:p>
            <a:endParaRPr lang="en-US" sz="5500"/>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1285241" y="4582814"/>
            <a:ext cx="7132335" cy="1312657"/>
          </a:xfrm>
        </p:spPr>
        <p:txBody>
          <a:bodyPr anchor="t">
            <a:normAutofit/>
          </a:bodyPr>
          <a:lstStyle/>
          <a:p>
            <a:r>
              <a:rPr lang="en-US" dirty="0"/>
              <a:t>Annual revenue growth</a:t>
            </a:r>
          </a:p>
        </p:txBody>
      </p:sp>
      <p:sp>
        <p:nvSpPr>
          <p:cNvPr id="4" name="TextBox 3">
            <a:extLst>
              <a:ext uri="{FF2B5EF4-FFF2-40B4-BE49-F238E27FC236}">
                <a16:creationId xmlns:a16="http://schemas.microsoft.com/office/drawing/2014/main" id="{8FC581DB-7DB4-1816-2BA3-FEFA26516942}"/>
              </a:ext>
            </a:extLst>
          </p:cNvPr>
          <p:cNvSpPr txBox="1"/>
          <p:nvPr/>
        </p:nvSpPr>
        <p:spPr>
          <a:xfrm>
            <a:off x="2300110" y="2380073"/>
            <a:ext cx="6837303"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latin typeface="arial"/>
                <a:ea typeface="arial"/>
                <a:cs typeface="arial"/>
              </a:rPr>
              <a:t>Broken access control vulnerability is </a:t>
            </a:r>
            <a:r>
              <a:rPr lang="en-US" sz="2800" b="1" dirty="0">
                <a:latin typeface="arial"/>
                <a:ea typeface="arial"/>
                <a:cs typeface="arial"/>
              </a:rPr>
              <a:t>a type of security flaw that allows an unauthorized user access to restricted resources</a:t>
            </a:r>
            <a:r>
              <a:rPr lang="en-US" sz="2800" dirty="0">
                <a:latin typeface="arial"/>
                <a:ea typeface="arial"/>
                <a:cs typeface="arial"/>
              </a:rPr>
              <a:t>.</a:t>
            </a:r>
            <a:endParaRPr lang="en-US" sz="2800"/>
          </a:p>
        </p:txBody>
      </p:sp>
    </p:spTree>
    <p:extLst>
      <p:ext uri="{BB962C8B-B14F-4D97-AF65-F5344CB8AC3E}">
        <p14:creationId xmlns:p14="http://schemas.microsoft.com/office/powerpoint/2010/main" val="379728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1285241" y="1008993"/>
            <a:ext cx="9353706" cy="1105527"/>
          </a:xfrm>
        </p:spPr>
        <p:txBody>
          <a:bodyPr anchor="b">
            <a:normAutofit/>
          </a:bodyPr>
          <a:lstStyle/>
          <a:p>
            <a:r>
              <a:rPr lang="en-US" b="1" dirty="0">
                <a:solidFill>
                  <a:schemeClr val="tx1"/>
                </a:solidFill>
              </a:rPr>
              <a:t>2. Cryptographic Failures</a:t>
            </a:r>
            <a:endParaRPr lang="en-US" dirty="0">
              <a:solidFill>
                <a:schemeClr val="tx1"/>
              </a:solidFill>
            </a:endParaRPr>
          </a:p>
          <a:p>
            <a:endParaRPr lang="en-US" sz="4400" dirty="0">
              <a:solidFill>
                <a:schemeClr val="tx1"/>
              </a:solidFill>
            </a:endParaRP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1285241" y="4582814"/>
            <a:ext cx="7132335" cy="1312657"/>
          </a:xfrm>
        </p:spPr>
        <p:txBody>
          <a:bodyPr anchor="t">
            <a:normAutofit/>
          </a:bodyPr>
          <a:lstStyle/>
          <a:p>
            <a:r>
              <a:rPr lang="en-US" dirty="0"/>
              <a:t>Annual revenue growth</a:t>
            </a:r>
          </a:p>
        </p:txBody>
      </p:sp>
      <p:sp>
        <p:nvSpPr>
          <p:cNvPr id="4" name="TextBox 3">
            <a:extLst>
              <a:ext uri="{FF2B5EF4-FFF2-40B4-BE49-F238E27FC236}">
                <a16:creationId xmlns:a16="http://schemas.microsoft.com/office/drawing/2014/main" id="{8FC581DB-7DB4-1816-2BA3-FEFA26516942}"/>
              </a:ext>
            </a:extLst>
          </p:cNvPr>
          <p:cNvSpPr txBox="1"/>
          <p:nvPr/>
        </p:nvSpPr>
        <p:spPr>
          <a:xfrm>
            <a:off x="2300110" y="2380073"/>
            <a:ext cx="6837303"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dirty="0">
                <a:ea typeface="+mn-lt"/>
                <a:cs typeface="+mn-lt"/>
              </a:rPr>
              <a:t>Cryptographic failures refer to either a bad implementation of encryption or a complete lack of encryption</a:t>
            </a:r>
            <a:r>
              <a:rPr lang="en-US" sz="2800" dirty="0">
                <a:ea typeface="+mn-lt"/>
                <a:cs typeface="+mn-lt"/>
              </a:rPr>
              <a:t>.</a:t>
            </a:r>
            <a:endParaRPr lang="en-US" dirty="0">
              <a:ea typeface="+mn-lt"/>
              <a:cs typeface="+mn-lt"/>
            </a:endParaRPr>
          </a:p>
        </p:txBody>
      </p:sp>
    </p:spTree>
    <p:extLst>
      <p:ext uri="{BB962C8B-B14F-4D97-AF65-F5344CB8AC3E}">
        <p14:creationId xmlns:p14="http://schemas.microsoft.com/office/powerpoint/2010/main" val="7740635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4A2CD4-732A-43E4-BCB9-CBA2055E0AC6}"/>
              </a:ext>
            </a:extLst>
          </p:cNvPr>
          <p:cNvSpPr>
            <a:spLocks noGrp="1"/>
          </p:cNvSpPr>
          <p:nvPr>
            <p:ph type="title"/>
          </p:nvPr>
        </p:nvSpPr>
        <p:spPr>
          <a:xfrm>
            <a:off x="4953773" y="175610"/>
            <a:ext cx="4805996" cy="1297115"/>
          </a:xfrm>
        </p:spPr>
        <p:txBody>
          <a:bodyPr vert="horz" lIns="91440" tIns="45720" rIns="91440" bIns="45720" rtlCol="0" anchor="t">
            <a:normAutofit/>
          </a:bodyPr>
          <a:lstStyle/>
          <a:p>
            <a:r>
              <a:rPr lang="en-US" sz="4000" b="1" kern="1200">
                <a:solidFill>
                  <a:schemeClr val="tx2"/>
                </a:solidFill>
                <a:latin typeface="+mj-lt"/>
                <a:ea typeface="+mj-ea"/>
                <a:cs typeface="+mj-cs"/>
              </a:rPr>
              <a:t>3. Injection</a:t>
            </a:r>
            <a:endParaRPr lang="en-US" sz="4000" kern="1200">
              <a:solidFill>
                <a:schemeClr val="tx2"/>
              </a:solidFill>
              <a:latin typeface="+mj-lt"/>
              <a:ea typeface="+mj-ea"/>
              <a:cs typeface="+mj-cs"/>
            </a:endParaRPr>
          </a:p>
          <a:p>
            <a:endParaRPr lang="en-US" sz="4000" kern="1200">
              <a:solidFill>
                <a:schemeClr val="tx2"/>
              </a:solidFill>
              <a:latin typeface="+mj-lt"/>
              <a:ea typeface="+mj-ea"/>
              <a:cs typeface="+mj-cs"/>
            </a:endParaRPr>
          </a:p>
        </p:txBody>
      </p:sp>
      <p:sp>
        <p:nvSpPr>
          <p:cNvPr id="3" name="Subtitle 2">
            <a:extLst>
              <a:ext uri="{FF2B5EF4-FFF2-40B4-BE49-F238E27FC236}">
                <a16:creationId xmlns:a16="http://schemas.microsoft.com/office/drawing/2014/main" id="{45FD0450-A909-4CD9-8912-96A19ACEB7CB}"/>
              </a:ext>
            </a:extLst>
          </p:cNvPr>
          <p:cNvSpPr>
            <a:spLocks noGrp="1"/>
          </p:cNvSpPr>
          <p:nvPr>
            <p:ph type="subTitle" idx="1"/>
          </p:nvPr>
        </p:nvSpPr>
        <p:spPr>
          <a:xfrm>
            <a:off x="4210892" y="1716851"/>
            <a:ext cx="6282653" cy="2974312"/>
          </a:xfrm>
        </p:spPr>
        <p:txBody>
          <a:bodyPr vert="horz" lIns="91440" tIns="45720" rIns="91440" bIns="45720" rtlCol="0" anchor="b">
            <a:noAutofit/>
          </a:bodyPr>
          <a:lstStyle/>
          <a:p>
            <a:r>
              <a:rPr lang="en-US" sz="2800" b="1" dirty="0">
                <a:ea typeface="+mn-lt"/>
                <a:cs typeface="+mn-lt"/>
              </a:rPr>
              <a:t>Injection is a risk category that refers to the ability of threat actors to provide malicious input to web applications that result in the app executing unexpected and unwanted commands</a:t>
            </a:r>
            <a:r>
              <a:rPr lang="en-US" sz="2800" dirty="0">
                <a:ea typeface="+mn-lt"/>
                <a:cs typeface="+mn-lt"/>
              </a:rPr>
              <a:t>.</a:t>
            </a:r>
            <a:endParaRPr lang="en-US" sz="2800"/>
          </a:p>
        </p:txBody>
      </p:sp>
      <p:pic>
        <p:nvPicPr>
          <p:cNvPr id="10" name="Graphic 9" descr="Needle">
            <a:extLst>
              <a:ext uri="{FF2B5EF4-FFF2-40B4-BE49-F238E27FC236}">
                <a16:creationId xmlns:a16="http://schemas.microsoft.com/office/drawing/2014/main" id="{191174B3-CF1A-ECD3-A0AB-11969D7330A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7" name="Group 16">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8" name="Freeform: Shape 17">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Slide Number Placeholder 5">
            <a:extLst>
              <a:ext uri="{FF2B5EF4-FFF2-40B4-BE49-F238E27FC236}">
                <a16:creationId xmlns:a16="http://schemas.microsoft.com/office/drawing/2014/main" id="{F2A39FA3-9AE3-4689-A469-B7D2DFCCC2D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A49DFD55-3C28-40EF-9E31-A92D2E4017FF}" type="slidenum">
              <a:rPr lang="en-US" sz="1200" smtClean="0"/>
              <a:pPr>
                <a:spcAft>
                  <a:spcPts val="600"/>
                </a:spcAft>
              </a:pPr>
              <a:t>6</a:t>
            </a:fld>
            <a:endParaRPr lang="en-US" sz="1200"/>
          </a:p>
        </p:txBody>
      </p:sp>
    </p:spTree>
    <p:extLst>
      <p:ext uri="{BB962C8B-B14F-4D97-AF65-F5344CB8AC3E}">
        <p14:creationId xmlns:p14="http://schemas.microsoft.com/office/powerpoint/2010/main" val="744379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descr="Cubes connected with a red line">
            <a:extLst>
              <a:ext uri="{FF2B5EF4-FFF2-40B4-BE49-F238E27FC236}">
                <a16:creationId xmlns:a16="http://schemas.microsoft.com/office/drawing/2014/main" id="{C2DCC26F-DADC-671D-DA07-1BE3003563F8}"/>
              </a:ext>
            </a:extLst>
          </p:cNvPr>
          <p:cNvPicPr>
            <a:picLocks noChangeAspect="1"/>
          </p:cNvPicPr>
          <p:nvPr/>
        </p:nvPicPr>
        <p:blipFill rotWithShape="1">
          <a:blip r:embed="rId2"/>
          <a:srcRect t="7777" r="10" b="10"/>
          <a:stretch/>
        </p:blipFill>
        <p:spPr>
          <a:xfrm>
            <a:off x="-1730962" y="65862"/>
            <a:ext cx="9669642" cy="6857990"/>
          </a:xfrm>
          <a:prstGeom prst="rect">
            <a:avLst/>
          </a:prstGeom>
        </p:spPr>
      </p:pic>
      <p:sp>
        <p:nvSpPr>
          <p:cNvPr id="49" name="Rectangle 4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6A2D15-4D68-4BF7-9421-032AE6C8852C}"/>
              </a:ext>
            </a:extLst>
          </p:cNvPr>
          <p:cNvSpPr>
            <a:spLocks noGrp="1"/>
          </p:cNvSpPr>
          <p:nvPr>
            <p:ph type="title"/>
          </p:nvPr>
        </p:nvSpPr>
        <p:spPr>
          <a:xfrm>
            <a:off x="6176944" y="365125"/>
            <a:ext cx="5176855" cy="1344875"/>
          </a:xfrm>
        </p:spPr>
        <p:txBody>
          <a:bodyPr vert="horz" lIns="91440" tIns="45720" rIns="91440" bIns="45720" rtlCol="0" anchor="ctr">
            <a:normAutofit/>
          </a:bodyPr>
          <a:lstStyle/>
          <a:p>
            <a:pPr algn="l"/>
            <a:r>
              <a:rPr lang="en-US" sz="4000" b="1"/>
              <a:t>4. Insecure Design</a:t>
            </a:r>
            <a:endParaRPr lang="en-US" sz="4000"/>
          </a:p>
          <a:p>
            <a:pPr algn="l"/>
            <a:endParaRPr lang="en-US" sz="4000"/>
          </a:p>
        </p:txBody>
      </p:sp>
      <p:sp>
        <p:nvSpPr>
          <p:cNvPr id="41" name="TextBox 40">
            <a:extLst>
              <a:ext uri="{FF2B5EF4-FFF2-40B4-BE49-F238E27FC236}">
                <a16:creationId xmlns:a16="http://schemas.microsoft.com/office/drawing/2014/main" id="{F6DA8B38-8280-8F12-554B-BCCD4ABC32FA}"/>
              </a:ext>
            </a:extLst>
          </p:cNvPr>
          <p:cNvSpPr txBox="1"/>
          <p:nvPr/>
        </p:nvSpPr>
        <p:spPr>
          <a:xfrm>
            <a:off x="6205167" y="2010867"/>
            <a:ext cx="5666040" cy="362987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indent="-228600">
              <a:lnSpc>
                <a:spcPct val="90000"/>
              </a:lnSpc>
              <a:spcAft>
                <a:spcPts val="600"/>
              </a:spcAft>
              <a:buFont typeface="Arial" panose="020B0604020202020204" pitchFamily="34" charset="0"/>
              <a:buChar char="•"/>
            </a:pPr>
            <a:r>
              <a:rPr lang="en-US" sz="2800" dirty="0"/>
              <a:t>This is an entirely new category for the OWASP Top Ten, </a:t>
            </a:r>
            <a:r>
              <a:rPr lang="en-US" sz="2800" b="1" dirty="0"/>
              <a:t>focusing broadly on application design and architectural flaws that lead to increased security risks</a:t>
            </a:r>
            <a:r>
              <a:rPr lang="en-US" sz="2800" dirty="0"/>
              <a:t>. When an application is inherently designed in an insecure way, even a perfect implementation of security controls and risks can’t compensate for those design weaknesses.</a:t>
            </a:r>
          </a:p>
        </p:txBody>
      </p:sp>
    </p:spTree>
    <p:extLst>
      <p:ext uri="{BB962C8B-B14F-4D97-AF65-F5344CB8AC3E}">
        <p14:creationId xmlns:p14="http://schemas.microsoft.com/office/powerpoint/2010/main" val="2619301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77762301-F83A-4BEA-9D11-E6C99FB574A8}"/>
              </a:ext>
            </a:extLst>
          </p:cNvPr>
          <p:cNvSpPr>
            <a:spLocks noGrp="1"/>
          </p:cNvSpPr>
          <p:nvPr>
            <p:ph type="title"/>
          </p:nvPr>
        </p:nvSpPr>
        <p:spPr>
          <a:xfrm>
            <a:off x="1066687" y="100811"/>
            <a:ext cx="9829800" cy="1325880"/>
          </a:xfrm>
        </p:spPr>
        <p:txBody>
          <a:bodyPr vert="horz" lIns="91440" tIns="45720" rIns="91440" bIns="45720" rtlCol="0" anchor="b">
            <a:normAutofit/>
          </a:bodyPr>
          <a:lstStyle/>
          <a:p>
            <a:r>
              <a:rPr lang="en-US" sz="3600" b="1" kern="1200">
                <a:solidFill>
                  <a:schemeClr val="tx2"/>
                </a:solidFill>
                <a:latin typeface="+mj-lt"/>
                <a:ea typeface="+mj-ea"/>
                <a:cs typeface="+mj-cs"/>
              </a:rPr>
              <a:t>5. Security Misconfiguration</a:t>
            </a:r>
            <a:endParaRPr lang="en-US" sz="3600" kern="1200">
              <a:solidFill>
                <a:schemeClr val="tx2"/>
              </a:solidFill>
              <a:latin typeface="+mj-lt"/>
              <a:ea typeface="+mj-ea"/>
              <a:cs typeface="+mj-cs"/>
            </a:endParaRPr>
          </a:p>
          <a:p>
            <a:endParaRPr lang="en-US" sz="3600" kern="1200">
              <a:solidFill>
                <a:schemeClr val="tx2"/>
              </a:solidFill>
              <a:latin typeface="+mj-lt"/>
              <a:ea typeface="+mj-ea"/>
              <a:cs typeface="+mj-cs"/>
            </a:endParaRPr>
          </a:p>
        </p:txBody>
      </p:sp>
      <p:grpSp>
        <p:nvGrpSpPr>
          <p:cNvPr id="58" name="Group 57">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59" name="Freeform: Shape 58">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Freeform: Shape 60">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3" name="Picture 42">
            <a:extLst>
              <a:ext uri="{FF2B5EF4-FFF2-40B4-BE49-F238E27FC236}">
                <a16:creationId xmlns:a16="http://schemas.microsoft.com/office/drawing/2014/main" id="{3DE164C6-2B35-F3F5-E110-3E1A5C59F2E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61486" y="2074502"/>
            <a:ext cx="5961285" cy="4311012"/>
          </a:xfrm>
          <a:prstGeom prst="rect">
            <a:avLst/>
          </a:prstGeom>
        </p:spPr>
      </p:pic>
      <p:sp>
        <p:nvSpPr>
          <p:cNvPr id="41" name="TextBox 40">
            <a:extLst>
              <a:ext uri="{FF2B5EF4-FFF2-40B4-BE49-F238E27FC236}">
                <a16:creationId xmlns:a16="http://schemas.microsoft.com/office/drawing/2014/main" id="{69A1104E-D2D4-80F2-E34C-1273A433C738}"/>
              </a:ext>
            </a:extLst>
          </p:cNvPr>
          <p:cNvSpPr txBox="1"/>
          <p:nvPr/>
        </p:nvSpPr>
        <p:spPr>
          <a:xfrm>
            <a:off x="6176131" y="1576234"/>
            <a:ext cx="5207940" cy="4478811"/>
          </a:xfrm>
          <a:prstGeom prst="rect">
            <a:avLst/>
          </a:prstGeom>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indent="-228600">
              <a:lnSpc>
                <a:spcPct val="90000"/>
              </a:lnSpc>
              <a:spcAft>
                <a:spcPts val="600"/>
              </a:spcAft>
              <a:buFont typeface="Arial" panose="020B0604020202020204" pitchFamily="34" charset="0"/>
              <a:buChar char="•"/>
            </a:pPr>
            <a:r>
              <a:rPr lang="en-US" sz="2800" dirty="0">
                <a:solidFill>
                  <a:schemeClr val="tx2"/>
                </a:solidFill>
              </a:rPr>
              <a:t>This category of risks relates to the security components in an application being incorrectly configured. </a:t>
            </a:r>
            <a:r>
              <a:rPr lang="en-US" sz="2800" b="1" dirty="0">
                <a:solidFill>
                  <a:schemeClr val="tx2"/>
                </a:solidFill>
              </a:rPr>
              <a:t>Misconfigurations are increasingly common due to the cloud being used as a development environment and web apps being built with container images</a:t>
            </a:r>
            <a:r>
              <a:rPr lang="en-US" sz="2800" dirty="0">
                <a:solidFill>
                  <a:schemeClr val="tx2"/>
                </a:solidFill>
              </a:rPr>
              <a:t>. The infrastructural complexity adds more points at which security misconfigurations can occur.</a:t>
            </a:r>
          </a:p>
        </p:txBody>
      </p:sp>
      <p:grpSp>
        <p:nvGrpSpPr>
          <p:cNvPr id="64" name="Group 63">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65" name="Freeform: Shape 64">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Shape 65">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68" name="Freeform: Shape 67">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896385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720797" y="698549"/>
            <a:ext cx="10877705" cy="1105527"/>
          </a:xfrm>
        </p:spPr>
        <p:txBody>
          <a:bodyPr anchor="b">
            <a:normAutofit/>
          </a:bodyPr>
          <a:lstStyle/>
          <a:p>
            <a:r>
              <a:rPr lang="en-US" b="1" dirty="0">
                <a:solidFill>
                  <a:schemeClr val="tx1"/>
                </a:solidFill>
              </a:rPr>
              <a:t>6. Vulnerable and Outdated Components</a:t>
            </a:r>
            <a:endParaRPr lang="en-US" dirty="0">
              <a:solidFill>
                <a:schemeClr val="tx1"/>
              </a:solidFill>
            </a:endParaRPr>
          </a:p>
          <a:p>
            <a:endParaRPr lang="en-US" b="1" dirty="0">
              <a:solidFill>
                <a:schemeClr val="tx1"/>
              </a:solidFill>
            </a:endParaRP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1285241" y="4582814"/>
            <a:ext cx="7132335" cy="1312657"/>
          </a:xfrm>
        </p:spPr>
        <p:txBody>
          <a:bodyPr anchor="t">
            <a:normAutofit/>
          </a:bodyPr>
          <a:lstStyle/>
          <a:p>
            <a:r>
              <a:rPr lang="en-US" dirty="0"/>
              <a:t>Annual revenue growth</a:t>
            </a:r>
          </a:p>
        </p:txBody>
      </p:sp>
      <p:sp>
        <p:nvSpPr>
          <p:cNvPr id="4" name="TextBox 3">
            <a:extLst>
              <a:ext uri="{FF2B5EF4-FFF2-40B4-BE49-F238E27FC236}">
                <a16:creationId xmlns:a16="http://schemas.microsoft.com/office/drawing/2014/main" id="{8FC581DB-7DB4-1816-2BA3-FEFA26516942}"/>
              </a:ext>
            </a:extLst>
          </p:cNvPr>
          <p:cNvSpPr txBox="1"/>
          <p:nvPr/>
        </p:nvSpPr>
        <p:spPr>
          <a:xfrm>
            <a:off x="2601147" y="1806222"/>
            <a:ext cx="6536266" cy="40318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dirty="0">
                <a:ea typeface="+mn-lt"/>
                <a:cs typeface="+mn-lt"/>
              </a:rPr>
              <a:t>When threat actors try to compromise an application, they look at its component parts and attempt to exploit any vulnerabilities</a:t>
            </a:r>
            <a:r>
              <a:rPr lang="en-US" sz="3200" dirty="0">
                <a:ea typeface="+mn-lt"/>
                <a:cs typeface="+mn-lt"/>
              </a:rPr>
              <a:t>. Often, these vulnerabilities come from using out-of-date frameworks or libraries that are easy to exploit. </a:t>
            </a:r>
            <a:endParaRPr lang="en-US" sz="3200"/>
          </a:p>
        </p:txBody>
      </p:sp>
    </p:spTree>
    <p:extLst>
      <p:ext uri="{BB962C8B-B14F-4D97-AF65-F5344CB8AC3E}">
        <p14:creationId xmlns:p14="http://schemas.microsoft.com/office/powerpoint/2010/main" val="1973893739"/>
      </p:ext>
    </p:extLst>
  </p:cSld>
  <p:clrMapOvr>
    <a:masterClrMapping/>
  </p:clrMapOvr>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4DC6F004-8F9D-4F40-8394-6C4C67F709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D5826B4-4DD2-4A9B-8D6D-E91CF9C2316C}">
  <ds:schemaRefs>
    <ds:schemaRef ds:uri="http://schemas.microsoft.com/sharepoint/v3/contenttype/forms"/>
  </ds:schemaRefs>
</ds:datastoreItem>
</file>

<file path=customXml/itemProps3.xml><?xml version="1.0" encoding="utf-8"?>
<ds:datastoreItem xmlns:ds="http://schemas.openxmlformats.org/officeDocument/2006/customXml" ds:itemID="{4CC7F809-A434-4A8D-A127-1C50C2DB389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Gallery</Template>
  <TotalTime>0</TotalTime>
  <Words>441</Words>
  <Application>Microsoft Office PowerPoint</Application>
  <PresentationFormat>Widescreen</PresentationFormat>
  <Paragraphs>134</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OWASP Top Ten 2022</vt:lpstr>
      <vt:lpstr>What is it about?</vt:lpstr>
      <vt:lpstr>PowerPoint Presentation</vt:lpstr>
      <vt:lpstr>1. Broken Access Control </vt:lpstr>
      <vt:lpstr>2. Cryptographic Failures </vt:lpstr>
      <vt:lpstr>3. Injection </vt:lpstr>
      <vt:lpstr>4. Insecure Design </vt:lpstr>
      <vt:lpstr>5. Security Misconfiguration </vt:lpstr>
      <vt:lpstr>6. Vulnerable and Outdated Components </vt:lpstr>
      <vt:lpstr>7. Identification and Authentication Failures </vt:lpstr>
      <vt:lpstr>8. Software and Data Integrity Failures </vt:lpstr>
      <vt:lpstr>PowerPoint Presentation</vt:lpstr>
      <vt:lpstr>10. Server-Side Request Forgery (SSRF)  </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
  <cp:revision>195</cp:revision>
  <dcterms:created xsi:type="dcterms:W3CDTF">2022-12-04T01:57:16Z</dcterms:created>
  <dcterms:modified xsi:type="dcterms:W3CDTF">2022-12-04T02:47:09Z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